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2" r:id="rId1"/>
  </p:sldMasterIdLst>
  <p:notesMasterIdLst>
    <p:notesMasterId r:id="rId34"/>
  </p:notesMasterIdLst>
  <p:handoutMasterIdLst>
    <p:handoutMasterId r:id="rId35"/>
  </p:handoutMasterIdLst>
  <p:sldIdLst>
    <p:sldId id="261" r:id="rId2"/>
    <p:sldId id="278" r:id="rId3"/>
    <p:sldId id="300" r:id="rId4"/>
    <p:sldId id="340" r:id="rId5"/>
    <p:sldId id="326" r:id="rId6"/>
    <p:sldId id="328" r:id="rId7"/>
    <p:sldId id="329" r:id="rId8"/>
    <p:sldId id="330" r:id="rId9"/>
    <p:sldId id="331" r:id="rId10"/>
    <p:sldId id="299" r:id="rId11"/>
    <p:sldId id="333" r:id="rId12"/>
    <p:sldId id="334" r:id="rId13"/>
    <p:sldId id="336" r:id="rId14"/>
    <p:sldId id="337" r:id="rId15"/>
    <p:sldId id="339" r:id="rId16"/>
    <p:sldId id="352" r:id="rId17"/>
    <p:sldId id="325" r:id="rId18"/>
    <p:sldId id="356" r:id="rId19"/>
    <p:sldId id="354" r:id="rId20"/>
    <p:sldId id="355" r:id="rId21"/>
    <p:sldId id="351" r:id="rId22"/>
    <p:sldId id="332" r:id="rId23"/>
    <p:sldId id="314" r:id="rId24"/>
    <p:sldId id="301" r:id="rId25"/>
    <p:sldId id="297" r:id="rId26"/>
    <p:sldId id="302" r:id="rId27"/>
    <p:sldId id="306" r:id="rId28"/>
    <p:sldId id="311" r:id="rId29"/>
    <p:sldId id="353" r:id="rId30"/>
    <p:sldId id="341" r:id="rId31"/>
    <p:sldId id="342" r:id="rId32"/>
    <p:sldId id="295" r:id="rId3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08"/>
    <p:restoredTop sz="86293"/>
  </p:normalViewPr>
  <p:slideViewPr>
    <p:cSldViewPr snapToGrid="0" snapToObjects="1">
      <p:cViewPr varScale="1">
        <p:scale>
          <a:sx n="240" d="100"/>
          <a:sy n="240" d="100"/>
        </p:scale>
        <p:origin x="3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2E5E50-479B-7D46-B906-4B5742A9F6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CC761-8789-104B-84BF-0E4B2966EB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E7A69DB-004F-3244-941D-84B8D9C000BA}" type="datetimeFigureOut">
              <a:rPr lang="en-US"/>
              <a:pPr>
                <a:defRPr/>
              </a:pPr>
              <a:t>6/10/22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B8F83-38D9-0243-B04F-6534224B5A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CDDD7-8EE1-FD4D-937B-4D6F2528C9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0B36A7C-9188-A041-9029-AB08249CC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02E29D-C3F1-A740-8D1B-A0BD880A93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9DD1F-AC15-7D4B-866C-2BF2603FBE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077794AD-957C-1E40-A407-2130E600CE09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A9FEB7E-FCC7-FD4E-8BDF-53D73FD940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FE38850-8B24-EF4F-834E-CF9C94CE0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FC0D7-7A50-E447-97FE-E7C1F4A3F4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F3013-707D-FF48-BAAC-A548C309E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C817306-4994-D14B-A1F3-DD558A458F6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12393A50-FC3C-CE45-8C6D-EED21000CB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0EA52BD2-73BE-A240-9154-AF738C8032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07534A6F-6BFF-3549-A08D-CD8B9D17D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580C5A-0709-0346-9D74-6981185533A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5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69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21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56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76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28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56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73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9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Classical : 		</a:t>
            </a:r>
            <a:r>
              <a:rPr lang="en-US" altLang="en-US" dirty="0" err="1">
                <a:ea typeface="ＭＳ Ｐゴシック" panose="020B0600070205080204" pitchFamily="34" charset="-128"/>
              </a:rPr>
              <a:t>Sx</a:t>
            </a:r>
            <a:r>
              <a:rPr lang="en-US" altLang="en-US" dirty="0">
                <a:ea typeface="ＭＳ Ｐゴシック" panose="020B0600070205080204" pitchFamily="34" charset="-128"/>
              </a:rPr>
              <a:t> + MRI / intra-op evidence NV compression … atrophy or displacement (not just contact)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Idiopathic :		</a:t>
            </a:r>
            <a:r>
              <a:rPr lang="en-US" altLang="en-US" dirty="0" err="1">
                <a:ea typeface="ＭＳ Ｐゴシック" panose="020B0600070205080204" pitchFamily="34" charset="-128"/>
              </a:rPr>
              <a:t>Sx</a:t>
            </a:r>
            <a:r>
              <a:rPr lang="en-US" altLang="en-US" dirty="0">
                <a:ea typeface="ＭＳ Ｐゴシック" panose="020B0600070205080204" pitchFamily="34" charset="-128"/>
              </a:rPr>
              <a:t> + MRI / intra-op NO evidence NV compression (not just contact)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Secondary :		</a:t>
            </a:r>
            <a:r>
              <a:rPr lang="en-US" altLang="en-US" dirty="0" err="1">
                <a:ea typeface="ＭＳ Ｐゴシック" panose="020B0600070205080204" pitchFamily="34" charset="-128"/>
              </a:rPr>
              <a:t>Sx</a:t>
            </a:r>
            <a:r>
              <a:rPr lang="en-US" altLang="en-US" dirty="0">
                <a:ea typeface="ＭＳ Ｐゴシック" panose="020B0600070205080204" pitchFamily="34" charset="-128"/>
              </a:rPr>
              <a:t> + recognized disease (e.g. </a:t>
            </a:r>
            <a:r>
              <a:rPr lang="en-US" altLang="en-US" dirty="0" err="1">
                <a:ea typeface="ＭＳ Ｐゴシック" panose="020B0600070205080204" pitchFamily="34" charset="-128"/>
              </a:rPr>
              <a:t>tumour</a:t>
            </a:r>
            <a:r>
              <a:rPr lang="en-US" altLang="en-US" dirty="0">
                <a:ea typeface="ＭＳ Ｐゴシック" panose="020B0600070205080204" pitchFamily="34" charset="-128"/>
              </a:rPr>
              <a:t>, MS, AVM, …)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88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29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Burchiel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et al, J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Neurosurg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63:784-788, 1985 </a:t>
            </a:r>
            <a:endParaRPr lang="en-AU" dirty="0"/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39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817306-4994-D14B-A1F3-DD558A458F68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0421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18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Burchiel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et al, J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Neurosurg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63:784-788, 1985 </a:t>
            </a:r>
            <a:endParaRPr lang="en-AU" dirty="0"/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30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37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98A28AF7-B8CD-1940-9B58-C6BA1B4A7E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CD75DDA4-44F9-1040-9E13-E80C639AB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Radiofrequency lumbar facet denervation has been evaluated in a prospective double blind RCT (Van Keef at al 1999 Spine 24: 1937-42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At 3,6,12 mo significantly more successful Rx pts in RF arm than sham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But only 31 pts in study!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some surgeons who would fuse for facet joint pain; no RCT exist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?trial percutaneous fusion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?trial immobilization</a:t>
            </a: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7CDAF554-B4F7-574E-B3A1-2A543DDB9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C654A24-A61B-0347-832F-64E94C292C66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Classical : 		</a:t>
            </a:r>
            <a:r>
              <a:rPr lang="en-US" altLang="en-US" dirty="0" err="1">
                <a:ea typeface="ＭＳ Ｐゴシック" panose="020B0600070205080204" pitchFamily="34" charset="-128"/>
              </a:rPr>
              <a:t>Sx</a:t>
            </a:r>
            <a:r>
              <a:rPr lang="en-US" altLang="en-US" dirty="0">
                <a:ea typeface="ＭＳ Ｐゴシック" panose="020B0600070205080204" pitchFamily="34" charset="-128"/>
              </a:rPr>
              <a:t> + MRI / intra-op evidence NV compression … atrophy or displacement (not just contact)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Idiopathic :		</a:t>
            </a:r>
            <a:r>
              <a:rPr lang="en-US" altLang="en-US" dirty="0" err="1">
                <a:ea typeface="ＭＳ Ｐゴシック" panose="020B0600070205080204" pitchFamily="34" charset="-128"/>
              </a:rPr>
              <a:t>Sx</a:t>
            </a:r>
            <a:r>
              <a:rPr lang="en-US" altLang="en-US" dirty="0">
                <a:ea typeface="ＭＳ Ｐゴシック" panose="020B0600070205080204" pitchFamily="34" charset="-128"/>
              </a:rPr>
              <a:t> + MRI / intra-op NO evidence NV compression (not just contact)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Secondary :		</a:t>
            </a:r>
            <a:r>
              <a:rPr lang="en-US" altLang="en-US" dirty="0" err="1">
                <a:ea typeface="ＭＳ Ｐゴシック" panose="020B0600070205080204" pitchFamily="34" charset="-128"/>
              </a:rPr>
              <a:t>Sx</a:t>
            </a:r>
            <a:r>
              <a:rPr lang="en-US" altLang="en-US" dirty="0">
                <a:ea typeface="ＭＳ Ｐゴシック" panose="020B0600070205080204" pitchFamily="34" charset="-128"/>
              </a:rPr>
              <a:t> + recognized disease (e.g. </a:t>
            </a:r>
            <a:r>
              <a:rPr lang="en-US" altLang="en-US" dirty="0" err="1">
                <a:ea typeface="ＭＳ Ｐゴシック" panose="020B0600070205080204" pitchFamily="34" charset="-128"/>
              </a:rPr>
              <a:t>tumour</a:t>
            </a:r>
            <a:r>
              <a:rPr lang="en-US" altLang="en-US" dirty="0">
                <a:ea typeface="ＭＳ Ｐゴシック" panose="020B0600070205080204" pitchFamily="34" charset="-128"/>
              </a:rPr>
              <a:t>, MS, AVM, …)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6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6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0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8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849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20125F10-E7FD-314C-86E1-D9E150569E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6CAFE5C-3985-C44A-989A-9FDC1AE5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64DA9BAF-5D10-FB45-90C6-E49C813F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C6BF67-2F7C-754C-9DCF-582B224F3738}" type="slidenum">
              <a:rPr lang="en-US" altLang="en-US" smtClean="0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2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>
            <a:extLst>
              <a:ext uri="{FF2B5EF4-FFF2-40B4-BE49-F238E27FC236}">
                <a16:creationId xmlns:a16="http://schemas.microsoft.com/office/drawing/2014/main" id="{EC2DB05D-99EB-AE4E-963A-6A49C20A7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E62142-DFD0-B346-9C6B-AF2469DC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9D2A1-22A6-5640-BFBD-E5FB195E9825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CA1D43-BB2F-8C4C-802E-2BE39E10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A3D1FD-704E-F445-903A-EB048B02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7F4A3-31F2-6B4D-8AE8-5F7BA1298CC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524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25E620C0-A57B-CC46-9F10-7A9B33C5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324EC75-B52B-F144-889A-0B057B808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EEE6-5F44-A54D-82C7-5E574B714F77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EC184B0-AE17-3A40-9A6B-FDD814215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BFE156B-1443-174E-A1CA-B8F5B347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5FAD0-CA0E-B04F-91C9-FF180D5E2DE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9005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4C517068-AA6A-8A41-9745-09EC2360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00DA4AA-CC99-FD45-921D-D163B9E7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F4502-13C7-B043-835F-F30B677325C0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9E02836-87CB-C54A-AA76-E341FB13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B2685E6-EAD3-EB4F-8CDE-A4B1A98D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E81E4-530F-764D-B401-23D79776DC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11845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B8A7D12D-560D-F047-9333-1703E9259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B745C-FFF6-CF42-A53A-42FA793D5FB8}"/>
              </a:ext>
            </a:extLst>
          </p:cNvPr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  <a:latin typeface="Arial" charset="0"/>
                <a:ea typeface="ＭＳ Ｐゴシック" charset="-128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56299-A791-1E4C-BA6B-9F623BC8275A}"/>
              </a:ext>
            </a:extLst>
          </p:cNvPr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  <a:latin typeface="Arial" charset="0"/>
                <a:ea typeface="ＭＳ Ｐゴシック" charset="-128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21FB1B3-2D93-4343-ADBB-0005F2FDE2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AC1B7-A1F6-7046-91A0-B21221E49960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D473ED9-C1A5-A14C-97A9-5AD50D47FB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441A333-2D3D-B743-9CDC-C2A40C9BCA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A7F6B-FA76-D040-9A6D-47AA05ED59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03822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D71B7945-B0B8-EA4A-A191-4E33CD00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C52B04A-6F9E-AF46-A78F-842A242B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8268-E09A-C54E-9147-FBD6C4C224BC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954051E-66A9-4F4D-A4D0-5DB04EDD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0E1FFB7-BF1C-6048-BC46-9CECC704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47ECB-6301-954F-89BE-EA5E994BE63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0805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>
            <a:extLst>
              <a:ext uri="{FF2B5EF4-FFF2-40B4-BE49-F238E27FC236}">
                <a16:creationId xmlns:a16="http://schemas.microsoft.com/office/drawing/2014/main" id="{7849E535-AA63-DC45-A07B-2E5B1BF1F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95F647F-64D8-8D4D-97E5-5D78B2BCCC4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AF4C-B64F-944E-B1C9-AE507B50AF19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213FE16-36BF-2745-B3AC-371585F8029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C0789E7-057A-9C49-965A-E05BAD27D0E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93DC7-EA99-724A-B55E-8C2009E5B4E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3422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>
            <a:extLst>
              <a:ext uri="{FF2B5EF4-FFF2-40B4-BE49-F238E27FC236}">
                <a16:creationId xmlns:a16="http://schemas.microsoft.com/office/drawing/2014/main" id="{90F26CE0-A890-214B-A08E-CEF7A9BA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FEBB95B-9372-DA4E-8BBB-4651BCD8EC6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27661-80D3-9E47-AB88-B3A296ED3E59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ECC183-6209-8C4F-826C-F07CA63160D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A3802AE-4923-DC4C-B67E-6B4FAF135DC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9D19-34AE-AD41-B9A0-4F27BDB3A30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5270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91979DCA-8815-BA40-97A7-DA8D8A13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0D1B1B-DC57-DA43-8E3F-AEED15F657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1F323-CD3C-4541-84F2-95CB26530DC4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2E578A-3320-4A43-81FA-E97D263D836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54943D-B8FB-414E-A802-2758619DAD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4D392-48A7-B14D-ADAB-1536CE10C91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7613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AFE795B1-C367-2848-B29D-C544DE3B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ADE1CD-BCA0-7D48-8F15-A354D3F40F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6659-B787-C346-BB6F-45E3782637B2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04B2CE-DA92-E544-9EF5-35646F3D25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ACD000-78C2-0641-9057-817637661C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D72B2-DED3-7645-B574-24B04AE2A47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9022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D7F35DEE-F5A7-DE49-B4B5-51FD729C0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04E9CE-8853-A444-9E80-BA0CD544A1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F06D-B08C-2D4E-A97A-865751B004D2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2C6BF6-877A-214C-9A85-AB02F1641D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37F2D6-C4D7-3A44-9871-56EADFB250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30EBA-13E9-DE45-87ED-53CA13B6E80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357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84646648-B925-7946-8452-6EC9D981F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58754A-8047-BB4C-9786-F9F59B34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6E55-1F38-AA47-86A0-7A05858F20F5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AB1323-A19B-2F43-8BE6-10433584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F338B7-DC6D-1745-AD99-35B4DBF4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8E1A3-143E-8541-B6F9-B0B2B5C2A1E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157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36688B95-39FD-8A44-870A-E08101C50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DED17F0-0B65-D04A-BAD6-DEABD1A7A4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5AEEF-3D67-BC40-930A-E26835AB33D9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B2CA78E-A841-684F-B666-D2B813FDA14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2BBA9A1-5407-A946-B6CB-0A1A9B9B9A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448AE-0FBE-A141-B19C-FB36C2DE740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9188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>
            <a:extLst>
              <a:ext uri="{FF2B5EF4-FFF2-40B4-BE49-F238E27FC236}">
                <a16:creationId xmlns:a16="http://schemas.microsoft.com/office/drawing/2014/main" id="{8AB53A77-1D72-9A4E-95DF-BCD5405AA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0428D82-1ECF-014F-9364-9575F2A831F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B440-B5BB-5244-9158-8FE40F691A2F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19B24D-3512-8F40-A229-46A220E670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5B0EAF6-7349-014F-8B7F-ED5225C671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E84F-0FA4-304F-9222-2783694FF27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4867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>
            <a:extLst>
              <a:ext uri="{FF2B5EF4-FFF2-40B4-BE49-F238E27FC236}">
                <a16:creationId xmlns:a16="http://schemas.microsoft.com/office/drawing/2014/main" id="{59C5FF32-B022-AA42-BCE5-631A8A600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EDC9B5C-8222-1B4F-8E0B-FE723561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EFD8F-70D1-D743-894D-3CA2CE77C619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D6EE76-8A08-5D41-9185-5E913D08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0674F2C-E552-DF4D-81B3-96FACA64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1926-D978-6C48-BB94-363C40D105E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5309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>
            <a:extLst>
              <a:ext uri="{FF2B5EF4-FFF2-40B4-BE49-F238E27FC236}">
                <a16:creationId xmlns:a16="http://schemas.microsoft.com/office/drawing/2014/main" id="{B764EFE6-F0C3-F641-B3E2-317D11D57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020A61-12D1-4C43-B8A3-A37E9759E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51073-8158-DC45-84C9-C0DE92DBE81E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074A57D-33A0-DB48-A0CC-F8CDD4E7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53BF179-EEC3-5042-B198-9D15D038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3C477-641E-454F-8CB0-40B78650A6B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9218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CCDC4D21-2EE5-E44A-9ECC-6A4370590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D2D7250-31E2-C14E-BA62-121DAC13C7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FE0B9-8030-3945-8E11-B8F34433C5EC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CCABA8F-E2B0-F647-A043-60E8BD0B3A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32AA7E2-302A-6E45-9FD1-D081058B41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67649-B25D-B246-A8E9-784FD9E0192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66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429F24BA-4E65-8941-82FE-21427F46C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96BAA86-ADD0-EE46-932B-08602086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9FCC-A468-F841-859E-AC5B20BCDEDF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1BDF226-2D05-0845-9FFD-93FF25F9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26CDA63-56DF-C84C-9A73-ED1710A8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4CFDE-351B-9E40-8A7F-9793E9E13A1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6058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ED8280A5-FB6C-2D4B-BCDA-8D5E0DC7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6EF538-CC35-6846-A098-BE14B6443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6E1E6-DAC9-F64E-A2E9-3545B3AD3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8E79D-F868-8749-827E-07C5EE1C8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7A89A9E-3568-4B42-B093-8CD8024AB7DD}" type="datetimeFigureOut">
              <a:rPr lang="en-US" altLang="x-none"/>
              <a:pPr>
                <a:defRPr/>
              </a:pPr>
              <a:t>6/10/22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4BF35-6375-BC44-B590-2D26D7372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946E5-12D7-704C-98A2-277ED393F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1CAF2D2-A24B-C74C-9563-F54EDA93C7F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au/imgres?imgurl=http://cached.imagescaler.hbpl.co.uk/resize/scaleToFit/393/292/%3FsURL%3Dhttp://offlinehbpl.hbpl.co.uk/news/PGH/92828B58-A2EC-2AF4-21D02E66DCAC4C37.gif&amp;imgrefurl=http://www.healthcarerepublic.com/search/GP/news/1013802/Basics---Shingles/%3FDCMP%3DILC-SEARCH&amp;usg=__Rg1aloUYWbuBmD3pG6qCy74-JvI=&amp;h=262&amp;w=393&amp;sz=85&amp;hl=en&amp;start=24&amp;zoom=1&amp;tbnid=Q2B-ZJF3gRosaM:&amp;tbnh=159&amp;tbnw=213&amp;prev=/images%3Fq%3Dfacial%2Bherpes%2Bzosters%2Bvesicles%26um%3D1%26hl%3Den%26rlz%3D1G1TSAU_ENAU404%26biw%3D1345%26bih%3D493%26tbs%3Disch:1&amp;um=1&amp;itbs=1&amp;iact=rc&amp;dur=266&amp;ei=wSDGTJGoAYXZce6Y-YwO&amp;oei=tSDGTJ_JDMuVcdCwwNAN&amp;esq=2&amp;page=2&amp;ndsp=12&amp;ved=1t:429,r:6,s:24&amp;tx=140&amp;ty=4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google.com.au/imgres?imgurl=http://www.cosmeticdentist.com/decayed%2520teeth.jpg&amp;imgrefurl=http://www.cosmeticdentist.com/smile-test.htm&amp;usg=__JTRYuUx6HWVcmCcgf4pSb9LEfN8=&amp;h=563&amp;w=987&amp;sz=379&amp;hl=en&amp;start=34&amp;zoom=1&amp;tbnid=bArOa2EFNJj2_M:&amp;tbnh=124&amp;tbnw=218&amp;prev=/images%3Fq%3DDental%2Bdecay%26um%3D1%26hl%3Den%26rlz%3D1G1TSAU_ENAU404%26biw%3D1345%26bih%3D493%26tbs%3Disch:1&amp;um=1&amp;itbs=1&amp;iact=rc&amp;dur=171&amp;ei=TCHGTMLdMceVcYmPvY8O&amp;oei=GiHGTJeeH4m3cMuWvZYO&amp;esq=22&amp;page=3&amp;ndsp=12&amp;ved=1t:429,r:11,s:34&amp;tx=169&amp;ty=32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63D1-608A-2B48-8F47-C3AF302DBE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042847"/>
            <a:ext cx="9144000" cy="16811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sz="3200" dirty="0">
                <a:solidFill>
                  <a:srgbClr val="00B0F0"/>
                </a:solidFill>
                <a:latin typeface="Tahoma" charset="0"/>
              </a:rPr>
              <a:t>Trigeminal neuralgia</a:t>
            </a:r>
            <a:endParaRPr lang="en-US" sz="3200" dirty="0">
              <a:solidFill>
                <a:srgbClr val="00B0F0"/>
              </a:solidFill>
              <a:latin typeface="Tahoma" charset="0"/>
            </a:endParaRP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90B97D3E-9F48-034C-B76E-DA266CDBF56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6278" y="3946788"/>
            <a:ext cx="9144000" cy="1101725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x-none" dirty="0">
                <a:latin typeface="Tahoma" charset="0"/>
                <a:ea typeface="ＭＳ Ｐゴシック" charset="-128"/>
              </a:rPr>
              <a:t>Mr. Jeremy Russell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x-none" dirty="0">
                <a:latin typeface="Tahoma" charset="0"/>
                <a:ea typeface="ＭＳ Ｐゴシック" charset="-128"/>
              </a:rPr>
              <a:t>vascular &amp; skull base </a:t>
            </a:r>
            <a:r>
              <a:rPr lang="en-US" altLang="x-none" dirty="0" err="1">
                <a:latin typeface="Tahoma" charset="0"/>
                <a:ea typeface="ＭＳ Ｐゴシック" charset="-128"/>
              </a:rPr>
              <a:t>NEUROsurgeon</a:t>
            </a:r>
            <a:endParaRPr lang="en-US" altLang="x-none" dirty="0">
              <a:latin typeface="Tahoma" charset="0"/>
              <a:ea typeface="ＭＳ Ｐゴシック" charset="-128"/>
            </a:endParaRP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76191213-80EC-DC43-8D65-77BAD0741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658245"/>
            <a:ext cx="2522874" cy="92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ge result for epworth logo">
            <a:extLst>
              <a:ext uri="{FF2B5EF4-FFF2-40B4-BE49-F238E27FC236}">
                <a16:creationId xmlns:a16="http://schemas.microsoft.com/office/drawing/2014/main" id="{27173465-E290-544C-9F50-EBD81BC5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57" y="0"/>
            <a:ext cx="1595043" cy="159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mage result for austin hospital logo">
            <a:extLst>
              <a:ext uri="{FF2B5EF4-FFF2-40B4-BE49-F238E27FC236}">
                <a16:creationId xmlns:a16="http://schemas.microsoft.com/office/drawing/2014/main" id="{70A438B5-4D6F-1A47-8936-0DF21C752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9" y="301566"/>
            <a:ext cx="2944183" cy="92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DF3C5-E1AC-B146-8D05-80A738151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598" y="549345"/>
            <a:ext cx="3506346" cy="6813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procedure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813" y="1328738"/>
            <a:ext cx="7372349" cy="5129212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Pre-op valaciclovir 500mg oral BD (3 days) – if </a:t>
            </a:r>
            <a:r>
              <a:rPr lang="en-US" altLang="x-none" cap="none" dirty="0" err="1">
                <a:ea typeface="ＭＳ Ｐゴシック" charset="-128"/>
              </a:rPr>
              <a:t>PHx</a:t>
            </a:r>
            <a:r>
              <a:rPr lang="en-US" altLang="x-none" cap="none" dirty="0">
                <a:ea typeface="ＭＳ Ｐゴシック" charset="-128"/>
              </a:rPr>
              <a:t> HSV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Stereotaxis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GA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Separate artery (+/- vein) from nerve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Takes 2-3 hours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HDU / ICU post-op first night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Total hospital stay 4-5 days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Risks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No improvement 		&lt; 5%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Facial numbness 		&lt; 5%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Facial paralysis		&lt; 1%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Double vision (4</a:t>
            </a:r>
            <a:r>
              <a:rPr lang="en-US" altLang="x-none" cap="none" baseline="30000" dirty="0">
                <a:ea typeface="ＭＳ Ｐゴシック" charset="-128"/>
              </a:rPr>
              <a:t>th</a:t>
            </a:r>
            <a:r>
              <a:rPr lang="en-US" altLang="x-none" cap="none" dirty="0">
                <a:ea typeface="ＭＳ Ｐゴシック" charset="-128"/>
              </a:rPr>
              <a:t> CN palsy)	&lt; 5%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Hearing loss / deafness	&lt; 2-3 %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Major stroke 		&lt; 1%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Balance disturbance		&lt; 5%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Bleeding / infection		&lt; 1 %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CSF leak			&lt; 5%</a:t>
            </a:r>
          </a:p>
        </p:txBody>
      </p:sp>
    </p:spTree>
    <p:extLst>
      <p:ext uri="{BB962C8B-B14F-4D97-AF65-F5344CB8AC3E}">
        <p14:creationId xmlns:p14="http://schemas.microsoft.com/office/powerpoint/2010/main" val="4799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25C30-7C46-EE45-AAC0-6EBD8FBD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70" y="0"/>
            <a:ext cx="8155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08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A65FC-4F1A-1544-95B7-12081CC8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6" y="0"/>
            <a:ext cx="9120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2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procedure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813" y="1328738"/>
            <a:ext cx="7372349" cy="512921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What if you don’t see anything on the MRI ?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50% cases still find a vessel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What if you don’t find anything during exploration ?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“Neurosurgical kiss”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“Nerve combing” / internal neurolysis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Very high likelihood facial numbness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70% chance pain freedom post-op off all meds (BNI grading 1)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? Higher recurrence rate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Limited data available</a:t>
            </a:r>
          </a:p>
        </p:txBody>
      </p:sp>
    </p:spTree>
    <p:extLst>
      <p:ext uri="{BB962C8B-B14F-4D97-AF65-F5344CB8AC3E}">
        <p14:creationId xmlns:p14="http://schemas.microsoft.com/office/powerpoint/2010/main" val="14494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3C9E5-649E-8746-8089-1B007D1F4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" y="0"/>
            <a:ext cx="9114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28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9CBA8-A9E6-E847-9FE1-C98C4286D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50"/>
            <a:ext cx="9141768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BFF9C-697B-FA49-BDF6-F8CD902C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895572"/>
            <a:ext cx="5815013" cy="7381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Options if pain recurs after an MVD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513FB-C6E5-7D41-967B-C80FC43E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565" y="2366197"/>
            <a:ext cx="3783253" cy="33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Steps if pain recurs after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mvd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 err="1">
                <a:ea typeface="ＭＳ Ｐゴシック" charset="-128"/>
              </a:rPr>
              <a:t>Hx</a:t>
            </a:r>
            <a:endParaRPr lang="en-US" altLang="x-none" sz="24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Current type of neuralgia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Duration of pain freedom after initial MVD ?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What was found at initial operation ? 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Artery / vein / other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Get original operation report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Who was the surgeon ?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Other pertinent information 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Recent Covid infection / vaccination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90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Steps if pain recurs after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mvd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Imaging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Repeat MRI with appropriate sequences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High resolution volumetric T2 posterior fossa sequence   (CISS / FIESTA)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Imaging in 3 planes (axial / coronal / </a:t>
            </a:r>
            <a:r>
              <a:rPr lang="en-US" altLang="x-none" sz="2000" cap="none" dirty="0" err="1">
                <a:ea typeface="ＭＳ Ｐゴシック" charset="-128"/>
              </a:rPr>
              <a:t>saggital</a:t>
            </a:r>
            <a:r>
              <a:rPr lang="en-US" altLang="x-none" sz="2000" cap="none" dirty="0">
                <a:ea typeface="ＭＳ Ｐゴシック" charset="-128"/>
              </a:rPr>
              <a:t>)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MRA-TOF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DWI / ADC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Look for :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Neurovascular conflict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 err="1">
                <a:ea typeface="ＭＳ Ｐゴシック" charset="-128"/>
              </a:rPr>
              <a:t>Tumours</a:t>
            </a:r>
            <a:r>
              <a:rPr lang="en-US" altLang="x-none" sz="2000" cap="none" dirty="0">
                <a:ea typeface="ＭＳ Ｐゴシック" charset="-128"/>
              </a:rPr>
              <a:t> 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MS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Stroke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x-none" sz="2200" cap="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371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Steps if pain recurs after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mvd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Options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Medication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Surgical intervention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Stereotactic radiosurgery (SRS)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4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If MRI shows obvious cause </a:t>
            </a:r>
            <a:endParaRPr lang="en-US" altLang="x-none" sz="2200" cap="none" dirty="0">
              <a:ea typeface="ＭＳ Ｐゴシック" charset="-128"/>
              <a:sym typeface="Wingdings" pitchFamily="2" charset="2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  <a:sym typeface="Wingdings" pitchFamily="2" charset="2"/>
              </a:rPr>
              <a:t>Consider redo MVD (should respond like first time)</a:t>
            </a:r>
            <a:endParaRPr lang="en-US" altLang="x-none" sz="1800" cap="none" dirty="0">
              <a:ea typeface="ＭＳ Ｐゴシック" charset="-128"/>
              <a:sym typeface="Wingdings" pitchFamily="2" charset="2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  <a:sym typeface="Wingdings" pitchFamily="2" charset="2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  <a:sym typeface="Wingdings" pitchFamily="2" charset="2"/>
              </a:rPr>
              <a:t>If MRI does NOT show obvious cause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  <a:sym typeface="Wingdings" pitchFamily="2" charset="2"/>
              </a:rPr>
              <a:t>Still can consider reoperation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800" cap="none" dirty="0">
                <a:ea typeface="ＭＳ Ｐゴシック" charset="-128"/>
                <a:sym typeface="Wingdings" pitchFamily="2" charset="2"/>
              </a:rPr>
              <a:t>May find something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800" cap="none" dirty="0">
                <a:ea typeface="ＭＳ Ｐゴシック" charset="-128"/>
                <a:sym typeface="Wingdings" pitchFamily="2" charset="2"/>
              </a:rPr>
              <a:t>Internal neurolysis AKA “Nerve combing”</a:t>
            </a:r>
          </a:p>
        </p:txBody>
      </p:sp>
    </p:spTree>
    <p:extLst>
      <p:ext uri="{BB962C8B-B14F-4D97-AF65-F5344CB8AC3E}">
        <p14:creationId xmlns:p14="http://schemas.microsoft.com/office/powerpoint/2010/main" val="13297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BFF9C-697B-FA49-BDF6-F8CD902C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7" y="619125"/>
            <a:ext cx="5815013" cy="7381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overview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F233594C-3EDD-9142-BFC2-FF49914BFF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951527"/>
            <a:ext cx="4818185" cy="40767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Trigeminal Neuralgia overview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4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Current MVD procedure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x-none" sz="24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Who’s a candidate for an MVD ?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4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Pain recurrence after an MVD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4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What if you’re not an MVD candidate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513FB-C6E5-7D41-967B-C80FC43EF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747" y="1951527"/>
            <a:ext cx="3783253" cy="33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Steps if pain recurs after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mvd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301" y="1328738"/>
            <a:ext cx="7372349" cy="4784983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  <a:sym typeface="Wingdings" pitchFamily="2" charset="2"/>
              </a:rPr>
              <a:t>If MRI does NOT show obvious cause and do NOT want redo MVD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  <a:sym typeface="Wingdings" pitchFamily="2" charset="2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  <a:sym typeface="Wingdings" pitchFamily="2" charset="2"/>
              </a:rPr>
              <a:t>Percutaneous treatments (all around 75% efficacious)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600" cap="none" dirty="0">
                <a:ea typeface="ＭＳ Ｐゴシック" charset="-128"/>
                <a:sym typeface="Wingdings" pitchFamily="2" charset="2"/>
              </a:rPr>
              <a:t>Glycerol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400" cap="none" dirty="0">
                <a:ea typeface="ＭＳ Ｐゴシック" charset="-128"/>
                <a:sym typeface="Wingdings" pitchFamily="2" charset="2"/>
              </a:rPr>
              <a:t>Pro : Less numbness / overall SEs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400" cap="none" dirty="0">
                <a:ea typeface="ＭＳ Ｐゴシック" charset="-128"/>
                <a:sym typeface="Wingdings" pitchFamily="2" charset="2"/>
              </a:rPr>
              <a:t>Con : Less durable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1600" cap="none" dirty="0">
              <a:ea typeface="ＭＳ Ｐゴシック" charset="-128"/>
              <a:sym typeface="Wingdings" pitchFamily="2" charset="2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600" cap="none" dirty="0">
                <a:ea typeface="ＭＳ Ｐゴシック" charset="-128"/>
                <a:sym typeface="Wingdings" pitchFamily="2" charset="2"/>
              </a:rPr>
              <a:t>Balloon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400" cap="none" dirty="0">
                <a:ea typeface="ＭＳ Ｐゴシック" charset="-128"/>
                <a:sym typeface="Wingdings" pitchFamily="2" charset="2"/>
              </a:rPr>
              <a:t>Pro : More durable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400" cap="none" dirty="0">
                <a:ea typeface="ＭＳ Ｐゴシック" charset="-128"/>
                <a:sym typeface="Wingdings" pitchFamily="2" charset="2"/>
              </a:rPr>
              <a:t>Con : More numbness, SEs (V1 numbness, chewing weakness, double vision)</a:t>
            </a:r>
          </a:p>
          <a:p>
            <a:pPr marL="914400" lvl="2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x-none" sz="1400" cap="none" dirty="0">
              <a:ea typeface="ＭＳ Ｐゴシック" charset="-128"/>
              <a:sym typeface="Wingdings" pitchFamily="2" charset="2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600" cap="none" dirty="0">
                <a:ea typeface="ＭＳ Ｐゴシック" charset="-128"/>
                <a:sym typeface="Wingdings" pitchFamily="2" charset="2"/>
              </a:rPr>
              <a:t>Radio Frequency Ablation (RFA)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400" cap="none" dirty="0">
                <a:ea typeface="ＭＳ Ｐゴシック" charset="-128"/>
                <a:sym typeface="Wingdings" pitchFamily="2" charset="2"/>
              </a:rPr>
              <a:t>Pro: Can direct to specific region, typically durable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400" cap="none" dirty="0">
                <a:ea typeface="ＭＳ Ｐゴシック" charset="-128"/>
                <a:sym typeface="Wingdings" pitchFamily="2" charset="2"/>
              </a:rPr>
              <a:t>Con: More involved procedure, need to wake patient up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1400" cap="none" dirty="0">
              <a:ea typeface="ＭＳ Ｐゴシック" charset="-128"/>
              <a:sym typeface="Wingdings" pitchFamily="2" charset="2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800" cap="none" dirty="0">
                <a:ea typeface="ＭＳ Ｐゴシック" charset="-128"/>
                <a:sym typeface="Wingdings" pitchFamily="2" charset="2"/>
              </a:rPr>
              <a:t>SRS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600" cap="none" dirty="0">
                <a:ea typeface="ＭＳ Ｐゴシック" charset="-128"/>
                <a:sym typeface="Wingdings" pitchFamily="2" charset="2"/>
              </a:rPr>
              <a:t>Pro : Least invasive, less facial numbness, can remain on blood thinners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600" cap="none" dirty="0">
                <a:ea typeface="ＭＳ Ｐゴシック" charset="-128"/>
                <a:sym typeface="Wingdings" pitchFamily="2" charset="2"/>
              </a:rPr>
              <a:t>Con : Least durable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1600" cap="none" dirty="0">
              <a:ea typeface="ＭＳ Ｐゴシック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2204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Glycerol indications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General Considerations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Medication failure / SEs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Age / Medical comorbidities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Disease </a:t>
            </a:r>
            <a:r>
              <a:rPr lang="en-US" altLang="x-none" sz="2400" cap="none" dirty="0" err="1">
                <a:ea typeface="ＭＳ Ｐゴシック" charset="-128"/>
              </a:rPr>
              <a:t>aetioloy</a:t>
            </a:r>
            <a:r>
              <a:rPr lang="en-US" altLang="x-none" sz="2400" cap="none" dirty="0">
                <a:ea typeface="ＭＳ Ｐゴシック" charset="-128"/>
              </a:rPr>
              <a:t> (MS, Type 1 &amp; 2 TN)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Prior trigeminal procedures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Patient anticoagulation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Patient preference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Glycerol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Unable to tolerate MVD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Prior failed MVD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MS / ? Type 2 TN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Patient preference</a:t>
            </a:r>
          </a:p>
        </p:txBody>
      </p:sp>
    </p:spTree>
    <p:extLst>
      <p:ext uri="{BB962C8B-B14F-4D97-AF65-F5344CB8AC3E}">
        <p14:creationId xmlns:p14="http://schemas.microsoft.com/office/powerpoint/2010/main" val="24486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procedure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5813" y="1328738"/>
            <a:ext cx="7372349" cy="5129212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Pre-op valaciclovir 500mg oral BD (3 days)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Often day case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“Twilight” </a:t>
            </a:r>
            <a:r>
              <a:rPr lang="en-US" altLang="x-none" cap="none" dirty="0" err="1">
                <a:ea typeface="ＭＳ Ｐゴシック" charset="-128"/>
              </a:rPr>
              <a:t>anaesthesia</a:t>
            </a:r>
            <a:r>
              <a:rPr lang="en-US" altLang="x-none" cap="none" dirty="0">
                <a:ea typeface="ＭＳ Ｐゴシック" charset="-128"/>
              </a:rPr>
              <a:t> / GA in operating room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On recovery bed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Stereotaxis &amp; lateral X-ray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Betadine, bite block, landmarks 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Local </a:t>
            </a:r>
            <a:r>
              <a:rPr lang="en-US" altLang="x-none" cap="none" dirty="0" err="1">
                <a:ea typeface="ＭＳ Ｐゴシック" charset="-128"/>
              </a:rPr>
              <a:t>anaesthetic</a:t>
            </a:r>
            <a:r>
              <a:rPr lang="en-US" altLang="x-none" cap="none" dirty="0">
                <a:ea typeface="ＭＳ Ｐゴシック" charset="-128"/>
              </a:rPr>
              <a:t> (Lignocaine + Ad), ? 0.4mg atropine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Needle (18-20G) placement (medial half of foramen </a:t>
            </a:r>
            <a:r>
              <a:rPr lang="en-US" altLang="x-none" cap="none" dirty="0" err="1">
                <a:ea typeface="ＭＳ Ｐゴシック" charset="-128"/>
              </a:rPr>
              <a:t>ovale</a:t>
            </a:r>
            <a:r>
              <a:rPr lang="en-US" altLang="x-none" cap="none" dirty="0">
                <a:ea typeface="ＭＳ Ｐゴシック" charset="-128"/>
              </a:rPr>
              <a:t>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CSF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Sit up - cisternography (</a:t>
            </a:r>
            <a:r>
              <a:rPr lang="en-US" altLang="x-none" cap="none" dirty="0" err="1">
                <a:ea typeface="ＭＳ Ｐゴシック" charset="-128"/>
              </a:rPr>
              <a:t>Omnipaque</a:t>
            </a:r>
            <a:r>
              <a:rPr lang="en-US" altLang="x-none" cap="none" dirty="0">
                <a:ea typeface="ＭＳ Ｐゴシック" charset="-128"/>
              </a:rPr>
              <a:t> 300 0.2 – 0.5ml)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Lie down, drain </a:t>
            </a:r>
            <a:r>
              <a:rPr lang="en-US" altLang="x-none" cap="none" dirty="0" err="1">
                <a:ea typeface="ＭＳ Ｐゴシック" charset="-128"/>
              </a:rPr>
              <a:t>Omnipaque</a:t>
            </a: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Sit up - glycerol injection (0.2 – 0.5ml)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Keep up for 2 hours post injection (3 pillows)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Check trigeminal function (corneal reflex) before discharge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May take 1 - 2 weeks to work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72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Glycerol - efficacy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94347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Highly variable results in literature …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Initial efficacy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Technique (cystogram)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84 - 91%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Recurrence rate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18.5 – 50 % at 18 months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Half life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16 - 24 months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Predictors of success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Initial pain on infiltration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Facial hypesthesia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Ø"/>
              <a:defRPr/>
            </a:pPr>
            <a:r>
              <a:rPr lang="en-US" altLang="x-none" cap="none" dirty="0">
                <a:ea typeface="ＭＳ Ｐゴシック" charset="-128"/>
              </a:rPr>
              <a:t>Type 1 TN</a:t>
            </a:r>
          </a:p>
        </p:txBody>
      </p:sp>
    </p:spTree>
    <p:extLst>
      <p:ext uri="{BB962C8B-B14F-4D97-AF65-F5344CB8AC3E}">
        <p14:creationId xmlns:p14="http://schemas.microsoft.com/office/powerpoint/2010/main" val="115961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174324-7865-6D4A-9E22-267F02AD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367"/>
            <a:ext cx="9144000" cy="48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90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873CC2-A908-4A4F-98EA-CEEFF6616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978C50-ADF0-074F-BAFD-F9DBC7EBA42F}"/>
              </a:ext>
            </a:extLst>
          </p:cNvPr>
          <p:cNvSpPr/>
          <p:nvPr/>
        </p:nvSpPr>
        <p:spPr>
          <a:xfrm>
            <a:off x="3257550" y="0"/>
            <a:ext cx="1500188" cy="35290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36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6C24C06-D850-7443-9689-E10D420BD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387"/>
            <a:ext cx="91440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4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6A202-DFFF-E249-A178-CE8718A0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1486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9CD77-0681-D34A-BAD1-DB5E5E6DF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10283" cy="14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8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8D1D-ED38-CB4E-9131-EF7B6136D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5" t="13958" r="10713" b="10208"/>
          <a:stretch/>
        </p:blipFill>
        <p:spPr>
          <a:xfrm>
            <a:off x="0" y="657225"/>
            <a:ext cx="4543426" cy="5200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8317B-9D3A-9942-BA8F-A98F98746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22708" r="3056" b="10208"/>
          <a:stretch/>
        </p:blipFill>
        <p:spPr>
          <a:xfrm>
            <a:off x="4282522" y="657225"/>
            <a:ext cx="4861478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54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Nerve block / ablation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Limited to certain nerves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Supraorbital / supratrochlear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Infraorbital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Mental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2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High rates or recurrence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4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Rarely indicated</a:t>
            </a:r>
          </a:p>
        </p:txBody>
      </p:sp>
      <p:pic>
        <p:nvPicPr>
          <p:cNvPr id="4" name="Picture 5" descr="ophtalmic_supraorbit_1a">
            <a:extLst>
              <a:ext uri="{FF2B5EF4-FFF2-40B4-BE49-F238E27FC236}">
                <a16:creationId xmlns:a16="http://schemas.microsoft.com/office/drawing/2014/main" id="{C1D3F44C-B2CA-354D-8B14-E2FABF5C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828129"/>
            <a:ext cx="4248518" cy="318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Trigeminal  Neuralgia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Classification (ICHD-3) :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sz="2400" cap="none" dirty="0"/>
              <a:t>Recurrent unilateral brief electric shock-like pains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sz="2400" cap="none" dirty="0"/>
              <a:t>Abrupt in onset and termination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sz="2400" cap="none" dirty="0"/>
              <a:t>Limited to the distribution of one or more divisions of the trigeminal nerve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sz="2400" cap="none" dirty="0"/>
              <a:t>Triggered by innocuous stimuli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AU" sz="2400" cap="none" dirty="0"/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sz="2600" cap="none" dirty="0"/>
              <a:t>Subtypes :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altLang="x-none" sz="2400" cap="none" dirty="0">
                <a:ea typeface="ＭＳ Ｐゴシック" charset="-128"/>
              </a:rPr>
              <a:t>Primary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altLang="x-none" sz="2400" cap="none" dirty="0">
                <a:ea typeface="ＭＳ Ｐゴシック" charset="-128"/>
              </a:rPr>
              <a:t>Classical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altLang="x-none" sz="2400" cap="none" dirty="0">
                <a:ea typeface="ＭＳ Ｐゴシック" charset="-128"/>
              </a:rPr>
              <a:t>Idiopathic</a:t>
            </a:r>
            <a:endParaRPr lang="en-US" altLang="x-none" sz="24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AU" altLang="x-none" sz="2400" cap="none" dirty="0">
                <a:ea typeface="ＭＳ Ｐゴシック" charset="-128"/>
              </a:rPr>
              <a:t>Secondary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AU" sz="2600" cap="none" dirty="0"/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AU" sz="2400" cap="none" dirty="0"/>
              <a:t>A) Purely paroxysmal</a:t>
            </a:r>
          </a:p>
          <a:p>
            <a:pPr marL="457200" lvl="1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AU" sz="2400" cap="none" dirty="0"/>
              <a:t>B) With concomitant continuous pain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AU" altLang="x-none" sz="2400" cap="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9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>
                <a:solidFill>
                  <a:schemeClr val="accent1">
                    <a:lumMod val="75000"/>
                  </a:schemeClr>
                </a:solidFill>
              </a:rPr>
              <a:t>Stereotactic Radiosurgery (SRS)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94347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Cyber / Gamma Knife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Typically single fraction 90 </a:t>
            </a:r>
            <a:r>
              <a:rPr lang="en-US" altLang="x-none" cap="none" dirty="0" err="1">
                <a:ea typeface="ＭＳ Ｐゴシック" charset="-128"/>
              </a:rPr>
              <a:t>Gy</a:t>
            </a:r>
            <a:r>
              <a:rPr lang="en-US" altLang="x-none" cap="none" dirty="0">
                <a:ea typeface="ＭＳ Ｐゴシック" charset="-128"/>
              </a:rPr>
              <a:t> to cisternal segment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Non-invasive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Delayed response (Several days to weeks)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Similar efficacy to percutaneous procedures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Can be repeated 1-2 times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Indications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Patients who can’t come off blood thinners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Elderly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Don’t want an invasive procedure of any kind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cap="none" dirty="0">
                <a:ea typeface="ＭＳ Ｐゴシック" charset="-128"/>
              </a:rPr>
              <a:t>Similar SEs to percutaneous procedures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2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DE016-428A-FD40-8A85-80CC6FA3A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3" y="-2667"/>
            <a:ext cx="8386762" cy="67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96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015AED8-16A7-C048-B28A-CA4A9D95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61" y="3470529"/>
            <a:ext cx="3649663" cy="1039813"/>
          </a:xfr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Questions ?</a:t>
            </a:r>
            <a:endParaRPr lang="en-AU" sz="4000" dirty="0">
              <a:solidFill>
                <a:schemeClr val="accent1">
                  <a:lumMod val="75000"/>
                </a:schemeClr>
              </a:solidFill>
              <a:latin typeface="Tahoma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14F923-97AC-D347-917E-C2CCF9CC081F}"/>
              </a:ext>
            </a:extLst>
          </p:cNvPr>
          <p:cNvSpPr txBox="1">
            <a:spLocks/>
          </p:cNvSpPr>
          <p:nvPr/>
        </p:nvSpPr>
        <p:spPr>
          <a:xfrm>
            <a:off x="2866261" y="1565529"/>
            <a:ext cx="3649663" cy="1039813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w Cen MT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ahoma" charset="0"/>
              </a:rPr>
              <a:t>Thank you</a:t>
            </a:r>
            <a:endParaRPr lang="en-AU" sz="4000" dirty="0">
              <a:solidFill>
                <a:schemeClr val="accent1">
                  <a:lumMod val="75000"/>
                </a:schemeClr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cap="none" dirty="0">
                <a:solidFill>
                  <a:schemeClr val="accent1">
                    <a:lumMod val="75000"/>
                  </a:schemeClr>
                </a:solidFill>
              </a:rPr>
              <a:t>TRIGEMINAL  NEURALGIA - </a:t>
            </a:r>
            <a:r>
              <a:rPr lang="en-US" cap="none" dirty="0" err="1">
                <a:solidFill>
                  <a:schemeClr val="accent1">
                    <a:lumMod val="75000"/>
                  </a:schemeClr>
                </a:solidFill>
              </a:rPr>
              <a:t>DDx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AU" altLang="en-US" sz="2400" cap="none" dirty="0"/>
              <a:t>TACs (SUNCT / SUNA)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Dental disease </a:t>
            </a:r>
          </a:p>
          <a:p>
            <a:pPr lvl="1">
              <a:lnSpc>
                <a:spcPct val="80000"/>
              </a:lnSpc>
            </a:pPr>
            <a:r>
              <a:rPr lang="en-AU" altLang="en-US" sz="2000" cap="none" dirty="0"/>
              <a:t>Malocclusion or dental abscess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Herpes Zoster </a:t>
            </a:r>
          </a:p>
          <a:p>
            <a:pPr lvl="1">
              <a:lnSpc>
                <a:spcPct val="80000"/>
              </a:lnSpc>
            </a:pPr>
            <a:r>
              <a:rPr lang="en-AU" altLang="en-US" sz="2000" cap="none" dirty="0"/>
              <a:t>Pain continuous and can be associated with vesicles and crusting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TMJ pain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Sinusitis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Giant cell arteritis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 err="1"/>
              <a:t>Migrainous</a:t>
            </a:r>
            <a:r>
              <a:rPr lang="en-AU" altLang="en-US" sz="2400" cap="none" dirty="0"/>
              <a:t> neuralgia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Intracranial tumours</a:t>
            </a:r>
          </a:p>
          <a:p>
            <a:pPr>
              <a:lnSpc>
                <a:spcPct val="80000"/>
              </a:lnSpc>
            </a:pPr>
            <a:r>
              <a:rPr lang="en-AU" altLang="en-US" sz="2400" cap="none" dirty="0"/>
              <a:t>Atypical facial pain</a:t>
            </a:r>
          </a:p>
          <a:p>
            <a:pPr>
              <a:lnSpc>
                <a:spcPct val="80000"/>
              </a:lnSpc>
            </a:pPr>
            <a:endParaRPr lang="en-AU" altLang="en-US" sz="2400" cap="none" dirty="0"/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AU" altLang="x-none" sz="2400" cap="none" dirty="0">
              <a:ea typeface="ＭＳ Ｐゴシック" charset="-128"/>
            </a:endParaRPr>
          </a:p>
        </p:txBody>
      </p:sp>
      <p:pic>
        <p:nvPicPr>
          <p:cNvPr id="4" name="Q2B-ZJF3gRosaM:b" descr="ANd9GcRxiJgggW1rc6m8VmoE56DRQ6eyfanxWSx2kWloYaGEmE4B3C0&amp;t=1&amp;usg=__59ZUbNrZBO8Q97giL8ZbbmT41RA=">
            <a:hlinkClick r:id="rId3"/>
            <a:extLst>
              <a:ext uri="{FF2B5EF4-FFF2-40B4-BE49-F238E27FC236}">
                <a16:creationId xmlns:a16="http://schemas.microsoft.com/office/drawing/2014/main" id="{A8634153-1035-1E4E-BAA9-86379E61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29" y="4043361"/>
            <a:ext cx="2276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ArOa2EFNJj2_M:b" descr="ANd9GcQnAU7Ub8ZzRyxgZzqbVyureigumXFAgrMn7WPhQs0ZNgTGxuA&amp;t=1&amp;h=145&amp;w=255&amp;usg=__-LMsxWqhu4B7CdvYjGQLBHBsDTQ=">
            <a:hlinkClick r:id="rId5"/>
            <a:extLst>
              <a:ext uri="{FF2B5EF4-FFF2-40B4-BE49-F238E27FC236}">
                <a16:creationId xmlns:a16="http://schemas.microsoft.com/office/drawing/2014/main" id="{19175E0E-EB7F-B643-915B-358F9C46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29" y="1657349"/>
            <a:ext cx="2286034" cy="13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DIAGNOSIS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History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100% made on patient history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Imaging does NOT make the diagnosis !!!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Examination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Exclude abnormal neurology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MRI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Exclude </a:t>
            </a:r>
            <a:r>
              <a:rPr lang="en-US" altLang="x-none" sz="2200" cap="none" dirty="0" err="1">
                <a:ea typeface="ＭＳ Ｐゴシック" charset="-128"/>
              </a:rPr>
              <a:t>tumour</a:t>
            </a:r>
            <a:r>
              <a:rPr lang="en-US" altLang="x-none" sz="2200" cap="none" dirty="0">
                <a:ea typeface="ＭＳ Ｐゴシック" charset="-128"/>
              </a:rPr>
              <a:t> / multiple sclerosis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Look for evidence of NV conflict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Beware incorrect radiology report</a:t>
            </a:r>
          </a:p>
        </p:txBody>
      </p:sp>
    </p:spTree>
    <p:extLst>
      <p:ext uri="{BB962C8B-B14F-4D97-AF65-F5344CB8AC3E}">
        <p14:creationId xmlns:p14="http://schemas.microsoft.com/office/powerpoint/2010/main" val="263347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0C07CA-CD27-D140-BD0B-E22CC47C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133"/>
            <a:ext cx="9144000" cy="416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TREATMENT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Medication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Initial 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(Ox) carbamazepine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Gabapentin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Sodium valproate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Pregabalin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Lamotrigine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Botulinum toxin type A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Vitamin B12 (</a:t>
            </a:r>
            <a:r>
              <a:rPr lang="en-US" altLang="x-none" sz="2000" cap="none" dirty="0" err="1">
                <a:ea typeface="ＭＳ Ｐゴシック" charset="-128"/>
              </a:rPr>
              <a:t>methylcobalamin</a:t>
            </a:r>
            <a:r>
              <a:rPr lang="en-US" altLang="x-none" sz="2000" cap="none" dirty="0">
                <a:ea typeface="ＭＳ Ｐゴシック" charset="-128"/>
              </a:rPr>
              <a:t> 1000 units daily)</a:t>
            </a:r>
            <a:br>
              <a:rPr lang="en-US" altLang="x-none" sz="2000" cap="none" dirty="0">
                <a:ea typeface="ＭＳ Ｐゴシック" charset="-128"/>
              </a:rPr>
            </a:br>
            <a:endParaRPr lang="en-US" altLang="x-none" sz="20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200" cap="none" dirty="0">
                <a:ea typeface="ＭＳ Ｐゴシック" charset="-128"/>
              </a:rPr>
              <a:t>Acute exacerbations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IV lidocaine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IV </a:t>
            </a:r>
            <a:r>
              <a:rPr lang="en-US" altLang="x-none" sz="2000" cap="none" dirty="0" err="1">
                <a:ea typeface="ＭＳ Ｐゴシック" charset="-128"/>
              </a:rPr>
              <a:t>fosphenytoin</a:t>
            </a:r>
            <a:endParaRPr lang="en-US" altLang="x-none" sz="2000" cap="none" dirty="0">
              <a:ea typeface="ＭＳ Ｐゴシック" charset="-128"/>
            </a:endParaRP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IV ketamine</a:t>
            </a:r>
          </a:p>
        </p:txBody>
      </p:sp>
    </p:spTree>
    <p:extLst>
      <p:ext uri="{BB962C8B-B14F-4D97-AF65-F5344CB8AC3E}">
        <p14:creationId xmlns:p14="http://schemas.microsoft.com/office/powerpoint/2010/main" val="3468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TREATMENT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Non medical Mx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MVD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Percutaneous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800" cap="none" dirty="0">
                <a:ea typeface="ＭＳ Ｐゴシック" charset="-128"/>
              </a:rPr>
              <a:t>Glycerol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800" cap="none" dirty="0">
                <a:ea typeface="ＭＳ Ｐゴシック" charset="-128"/>
              </a:rPr>
              <a:t>Balloon</a:t>
            </a:r>
          </a:p>
          <a:p>
            <a:pPr lvl="2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1800" cap="none" dirty="0">
                <a:ea typeface="ＭＳ Ｐゴシック" charset="-128"/>
              </a:rPr>
              <a:t>RF ablation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Nerve block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Radiotherapy 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Indications</a:t>
            </a:r>
            <a:endParaRPr lang="en-US" altLang="x-none" sz="2200" cap="none" dirty="0">
              <a:ea typeface="ＭＳ Ｐゴシック" charset="-128"/>
            </a:endParaRP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Failure of medication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Intolerable side effects of medication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000" cap="none" dirty="0">
                <a:ea typeface="ＭＳ Ｐゴシック" charset="-128"/>
              </a:rPr>
              <a:t>? Need for multiple medications</a:t>
            </a:r>
          </a:p>
        </p:txBody>
      </p:sp>
    </p:spTree>
    <p:extLst>
      <p:ext uri="{BB962C8B-B14F-4D97-AF65-F5344CB8AC3E}">
        <p14:creationId xmlns:p14="http://schemas.microsoft.com/office/powerpoint/2010/main" val="4699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8CA8049B-43F8-5544-97ED-8329384EC4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504825"/>
            <a:ext cx="5986463" cy="82391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Microvascular decompression (MVD)</a:t>
            </a:r>
            <a:endParaRPr lang="en-US" altLang="en-US" cap="none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D200CD8-E8EE-4246-AC27-136A71D56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1657349"/>
            <a:ext cx="7372349" cy="4772025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General Considerations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Medication failure / SEs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Age / Medical comorbidities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Disease </a:t>
            </a:r>
            <a:r>
              <a:rPr lang="en-US" altLang="x-none" sz="2400" cap="none" dirty="0" err="1">
                <a:ea typeface="ＭＳ Ｐゴシック" charset="-128"/>
              </a:rPr>
              <a:t>aetioloy</a:t>
            </a:r>
            <a:r>
              <a:rPr lang="en-US" altLang="x-none" sz="2400" cap="none" dirty="0">
                <a:ea typeface="ＭＳ Ｐゴシック" charset="-128"/>
              </a:rPr>
              <a:t> (MS, Type 1 &amp; 2 TN)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Prior trigeminal procedures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Patient anticoagulation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Patient preference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cap="none" dirty="0">
              <a:ea typeface="ＭＳ Ｐゴシック" charset="-128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MVD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First choice when applicable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Most invasive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Most efficacious</a:t>
            </a:r>
          </a:p>
          <a:p>
            <a:pPr lvl="1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altLang="x-none" sz="2400" cap="none" dirty="0">
                <a:ea typeface="ＭＳ Ｐゴシック" charset="-128"/>
              </a:rPr>
              <a:t>Most durable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US" altLang="x-none" sz="2000" cap="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196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16066</TotalTime>
  <Words>1212</Words>
  <Application>Microsoft Macintosh PowerPoint</Application>
  <PresentationFormat>On-screen Show (4:3)</PresentationFormat>
  <Paragraphs>299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</vt:lpstr>
      <vt:lpstr>Tahoma</vt:lpstr>
      <vt:lpstr>Tw Cen MT</vt:lpstr>
      <vt:lpstr>Wingdings</vt:lpstr>
      <vt:lpstr>Droplet</vt:lpstr>
      <vt:lpstr>Trigeminal neuralgia</vt:lpstr>
      <vt:lpstr>overview</vt:lpstr>
      <vt:lpstr>Trigeminal  Neuralgia</vt:lpstr>
      <vt:lpstr>TRIGEMINAL  NEURALGIA - DDx</vt:lpstr>
      <vt:lpstr>DIAGNOSIS</vt:lpstr>
      <vt:lpstr>PowerPoint Presentation</vt:lpstr>
      <vt:lpstr>TREATMENT</vt:lpstr>
      <vt:lpstr>TREATMENT</vt:lpstr>
      <vt:lpstr>Microvascular decompression (MVD)</vt:lpstr>
      <vt:lpstr>procedure</vt:lpstr>
      <vt:lpstr>PowerPoint Presentation</vt:lpstr>
      <vt:lpstr>PowerPoint Presentation</vt:lpstr>
      <vt:lpstr>procedure</vt:lpstr>
      <vt:lpstr>PowerPoint Presentation</vt:lpstr>
      <vt:lpstr>PowerPoint Presentation</vt:lpstr>
      <vt:lpstr>Options if pain recurs after an MVD</vt:lpstr>
      <vt:lpstr>Steps if pain recurs after mvd</vt:lpstr>
      <vt:lpstr>Steps if pain recurs after mvd</vt:lpstr>
      <vt:lpstr>Steps if pain recurs after mvd</vt:lpstr>
      <vt:lpstr>Steps if pain recurs after mvd</vt:lpstr>
      <vt:lpstr>Glycerol indications</vt:lpstr>
      <vt:lpstr>procedure</vt:lpstr>
      <vt:lpstr>Glycerol - efficacy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Nerve block / ablation</vt:lpstr>
      <vt:lpstr>Stereotactic Radiosurgery (SRS)</vt:lpstr>
      <vt:lpstr>PowerPoint Presentation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Facial pain syndromes</dc:title>
  <dc:creator>Yagnesh Balasubramani</dc:creator>
  <cp:lastModifiedBy>Dr Jeremy Russell</cp:lastModifiedBy>
  <cp:revision>298</cp:revision>
  <cp:lastPrinted>2015-03-18T10:53:45Z</cp:lastPrinted>
  <dcterms:created xsi:type="dcterms:W3CDTF">2013-06-23T10:06:31Z</dcterms:created>
  <dcterms:modified xsi:type="dcterms:W3CDTF">2022-06-10T07:37:30Z</dcterms:modified>
</cp:coreProperties>
</file>