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61" r:id="rId5"/>
    <p:sldId id="262" r:id="rId6"/>
    <p:sldId id="263" r:id="rId7"/>
    <p:sldId id="265" r:id="rId8"/>
    <p:sldId id="259" r:id="rId9"/>
    <p:sldId id="266" r:id="rId10"/>
    <p:sldId id="267" r:id="rId11"/>
    <p:sldId id="268"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C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8"/>
    <p:restoredTop sz="94653"/>
  </p:normalViewPr>
  <p:slideViewPr>
    <p:cSldViewPr snapToGrid="0">
      <p:cViewPr varScale="1">
        <p:scale>
          <a:sx n="97" d="100"/>
          <a:sy n="97" d="100"/>
        </p:scale>
        <p:origin x="200" y="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C1CC4-0015-2D45-B23A-D2F1DFDC0A44}" type="datetimeFigureOut">
              <a:rPr lang="en-US" smtClean="0"/>
              <a:t>10/7/23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C9156-D81E-2D43-BB1D-A1116D8141A6}" type="slidenum">
              <a:rPr lang="en-US" smtClean="0"/>
              <a:t>‹#›</a:t>
            </a:fld>
            <a:endParaRPr lang="en-US"/>
          </a:p>
        </p:txBody>
      </p:sp>
    </p:spTree>
    <p:extLst>
      <p:ext uri="{BB962C8B-B14F-4D97-AF65-F5344CB8AC3E}">
        <p14:creationId xmlns:p14="http://schemas.microsoft.com/office/powerpoint/2010/main" val="37343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dirty="0">
                <a:effectLst/>
                <a:latin typeface="Times" pitchFamily="2" charset="0"/>
              </a:rPr>
              <a:t>People and their environments and interactions in daily life are unique and highly complex, and so the process of occupational therapy necessarily begins with and revolves around the client’s story of their daily life experience.</a:t>
            </a:r>
            <a:endParaRPr lang="en-US" dirty="0"/>
          </a:p>
        </p:txBody>
      </p:sp>
      <p:sp>
        <p:nvSpPr>
          <p:cNvPr id="4" name="Slide Number Placeholder 3"/>
          <p:cNvSpPr>
            <a:spLocks noGrp="1"/>
          </p:cNvSpPr>
          <p:nvPr>
            <p:ph type="sldNum" sz="quarter" idx="5"/>
          </p:nvPr>
        </p:nvSpPr>
        <p:spPr/>
        <p:txBody>
          <a:bodyPr/>
          <a:lstStyle/>
          <a:p>
            <a:fld id="{144C9156-D81E-2D43-BB1D-A1116D8141A6}" type="slidenum">
              <a:rPr lang="en-US" smtClean="0"/>
              <a:t>6</a:t>
            </a:fld>
            <a:endParaRPr lang="en-US"/>
          </a:p>
        </p:txBody>
      </p:sp>
    </p:spTree>
    <p:extLst>
      <p:ext uri="{BB962C8B-B14F-4D97-AF65-F5344CB8AC3E}">
        <p14:creationId xmlns:p14="http://schemas.microsoft.com/office/powerpoint/2010/main" val="1703321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inkedin.com/company/activot/"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6.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nd End Slid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05F4215-C42B-7E17-5BE9-70E07F33BAA1}"/>
              </a:ext>
            </a:extLst>
          </p:cNvPr>
          <p:cNvGrpSpPr>
            <a:grpSpLocks noChangeAspect="1"/>
          </p:cNvGrpSpPr>
          <p:nvPr userDrawn="1"/>
        </p:nvGrpSpPr>
        <p:grpSpPr>
          <a:xfrm>
            <a:off x="-116143" y="-5537201"/>
            <a:ext cx="12424285" cy="15643553"/>
            <a:chOff x="-1716124" y="-9490594"/>
            <a:chExt cx="21720264" cy="27348222"/>
          </a:xfrm>
        </p:grpSpPr>
        <p:grpSp>
          <p:nvGrpSpPr>
            <p:cNvPr id="18" name="Group 3">
              <a:extLst>
                <a:ext uri="{FF2B5EF4-FFF2-40B4-BE49-F238E27FC236}">
                  <a16:creationId xmlns:a16="http://schemas.microsoft.com/office/drawing/2014/main" id="{05E1D7F8-C5DA-0808-09B2-E4C5A0EBE6C6}"/>
                </a:ext>
              </a:extLst>
            </p:cNvPr>
            <p:cNvGrpSpPr/>
            <p:nvPr/>
          </p:nvGrpSpPr>
          <p:grpSpPr>
            <a:xfrm>
              <a:off x="-1716124" y="-9490594"/>
              <a:ext cx="21720264" cy="16719562"/>
              <a:chOff x="-14470" y="5451"/>
              <a:chExt cx="1055903" cy="812800"/>
            </a:xfrm>
          </p:grpSpPr>
          <p:sp>
            <p:nvSpPr>
              <p:cNvPr id="24" name="Freeform 4">
                <a:extLst>
                  <a:ext uri="{FF2B5EF4-FFF2-40B4-BE49-F238E27FC236}">
                    <a16:creationId xmlns:a16="http://schemas.microsoft.com/office/drawing/2014/main" id="{A614C48A-839B-78D6-2A41-9537D86FE3BA}"/>
                  </a:ext>
                </a:extLst>
              </p:cNvPr>
              <p:cNvSpPr/>
              <p:nvPr/>
            </p:nvSpPr>
            <p:spPr>
              <a:xfrm>
                <a:off x="-14470" y="5451"/>
                <a:ext cx="1055903" cy="812800"/>
              </a:xfrm>
              <a:custGeom>
                <a:avLst/>
                <a:gdLst/>
                <a:ahLst/>
                <a:cxnLst/>
                <a:rect l="l" t="t" r="r" b="b"/>
                <a:pathLst>
                  <a:path w="1055903" h="812800">
                    <a:moveTo>
                      <a:pt x="527951" y="0"/>
                    </a:moveTo>
                    <a:cubicBezTo>
                      <a:pt x="236372" y="0"/>
                      <a:pt x="0" y="181951"/>
                      <a:pt x="0" y="406400"/>
                    </a:cubicBezTo>
                    <a:cubicBezTo>
                      <a:pt x="0" y="630849"/>
                      <a:pt x="236372" y="812800"/>
                      <a:pt x="527951" y="812800"/>
                    </a:cubicBezTo>
                    <a:cubicBezTo>
                      <a:pt x="819531" y="812800"/>
                      <a:pt x="1055903" y="630849"/>
                      <a:pt x="1055903" y="406400"/>
                    </a:cubicBezTo>
                    <a:cubicBezTo>
                      <a:pt x="1055903" y="181951"/>
                      <a:pt x="819531" y="0"/>
                      <a:pt x="527951" y="0"/>
                    </a:cubicBezTo>
                    <a:close/>
                  </a:path>
                </a:pathLst>
              </a:custGeom>
              <a:solidFill>
                <a:srgbClr val="EC131B"/>
              </a:solidFill>
            </p:spPr>
            <p:txBody>
              <a:bodyPr/>
              <a:lstStyle/>
              <a:p>
                <a:endParaRPr lang="en-US" sz="1800" dirty="0"/>
              </a:p>
            </p:txBody>
          </p:sp>
          <p:sp>
            <p:nvSpPr>
              <p:cNvPr id="25" name="TextBox 5">
                <a:extLst>
                  <a:ext uri="{FF2B5EF4-FFF2-40B4-BE49-F238E27FC236}">
                    <a16:creationId xmlns:a16="http://schemas.microsoft.com/office/drawing/2014/main" id="{E3F3011B-F6DF-AB51-4EEE-91325A04B66B}"/>
                  </a:ext>
                </a:extLst>
              </p:cNvPr>
              <p:cNvSpPr txBox="1"/>
              <p:nvPr/>
            </p:nvSpPr>
            <p:spPr>
              <a:xfrm>
                <a:off x="76200" y="142875"/>
                <a:ext cx="660400" cy="593725"/>
              </a:xfrm>
              <a:prstGeom prst="rect">
                <a:avLst/>
              </a:prstGeom>
            </p:spPr>
            <p:txBody>
              <a:bodyPr lIns="50800" tIns="50800" rIns="50800" bIns="50800" rtlCol="0" anchor="ctr"/>
              <a:lstStyle/>
              <a:p>
                <a:pPr algn="ctr">
                  <a:lnSpc>
                    <a:spcPts val="2275"/>
                  </a:lnSpc>
                </a:pPr>
                <a:endParaRPr sz="1800"/>
              </a:p>
            </p:txBody>
          </p:sp>
        </p:grpSp>
        <p:grpSp>
          <p:nvGrpSpPr>
            <p:cNvPr id="19" name="Group 6">
              <a:extLst>
                <a:ext uri="{FF2B5EF4-FFF2-40B4-BE49-F238E27FC236}">
                  <a16:creationId xmlns:a16="http://schemas.microsoft.com/office/drawing/2014/main" id="{A73640EF-C343-AC30-F73F-DA14B49A94F3}"/>
                </a:ext>
              </a:extLst>
            </p:cNvPr>
            <p:cNvGrpSpPr/>
            <p:nvPr/>
          </p:nvGrpSpPr>
          <p:grpSpPr>
            <a:xfrm>
              <a:off x="784219" y="1138066"/>
              <a:ext cx="16719562" cy="16719562"/>
              <a:chOff x="0" y="0"/>
              <a:chExt cx="812800" cy="812800"/>
            </a:xfrm>
          </p:grpSpPr>
          <p:sp>
            <p:nvSpPr>
              <p:cNvPr id="22" name="Freeform 7">
                <a:extLst>
                  <a:ext uri="{FF2B5EF4-FFF2-40B4-BE49-F238E27FC236}">
                    <a16:creationId xmlns:a16="http://schemas.microsoft.com/office/drawing/2014/main" id="{FEDEBD71-F0EB-0B60-829C-B53361F4ED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3C97"/>
              </a:solidFill>
            </p:spPr>
            <p:txBody>
              <a:bodyPr/>
              <a:lstStyle/>
              <a:p>
                <a:endParaRPr lang="en-US" sz="1800" dirty="0"/>
              </a:p>
            </p:txBody>
          </p:sp>
          <p:sp>
            <p:nvSpPr>
              <p:cNvPr id="23" name="TextBox 8">
                <a:extLst>
                  <a:ext uri="{FF2B5EF4-FFF2-40B4-BE49-F238E27FC236}">
                    <a16:creationId xmlns:a16="http://schemas.microsoft.com/office/drawing/2014/main" id="{836C2907-C877-2F28-B4F1-49A59DEEB083}"/>
                  </a:ext>
                </a:extLst>
              </p:cNvPr>
              <p:cNvSpPr txBox="1"/>
              <p:nvPr/>
            </p:nvSpPr>
            <p:spPr>
              <a:xfrm>
                <a:off x="76200" y="142875"/>
                <a:ext cx="660400" cy="593725"/>
              </a:xfrm>
              <a:prstGeom prst="rect">
                <a:avLst/>
              </a:prstGeom>
            </p:spPr>
            <p:txBody>
              <a:bodyPr lIns="50800" tIns="50800" rIns="50800" bIns="50800" rtlCol="0" anchor="ctr"/>
              <a:lstStyle/>
              <a:p>
                <a:pPr algn="ctr">
                  <a:lnSpc>
                    <a:spcPts val="2275"/>
                  </a:lnSpc>
                </a:pPr>
                <a:endParaRPr sz="1800"/>
              </a:p>
            </p:txBody>
          </p:sp>
        </p:grpSp>
        <p:sp>
          <p:nvSpPr>
            <p:cNvPr id="20" name="Freeform 9">
              <a:hlinkClick r:id="rId2" tooltip="https://www.linkedin.com/company/activot/"/>
              <a:extLst>
                <a:ext uri="{FF2B5EF4-FFF2-40B4-BE49-F238E27FC236}">
                  <a16:creationId xmlns:a16="http://schemas.microsoft.com/office/drawing/2014/main" id="{5AD9D1C1-8042-9721-9079-E0E5F69F91DC}"/>
                </a:ext>
              </a:extLst>
            </p:cNvPr>
            <p:cNvSpPr/>
            <p:nvPr/>
          </p:nvSpPr>
          <p:spPr>
            <a:xfrm>
              <a:off x="1209675" y="1574713"/>
              <a:ext cx="15846269" cy="15846269"/>
            </a:xfrm>
            <a:custGeom>
              <a:avLst/>
              <a:gdLst/>
              <a:ahLst/>
              <a:cxnLst/>
              <a:rect l="l" t="t" r="r" b="b"/>
              <a:pathLst>
                <a:path w="15846269" h="15846269">
                  <a:moveTo>
                    <a:pt x="0" y="0"/>
                  </a:moveTo>
                  <a:lnTo>
                    <a:pt x="15846269" y="0"/>
                  </a:lnTo>
                  <a:lnTo>
                    <a:pt x="15846269" y="15846270"/>
                  </a:lnTo>
                  <a:lnTo>
                    <a:pt x="0" y="158462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21" name="Picture 20" descr="A blue cartoon character with white legs and feet&#10;&#10;Description automatically generated">
              <a:extLst>
                <a:ext uri="{FF2B5EF4-FFF2-40B4-BE49-F238E27FC236}">
                  <a16:creationId xmlns:a16="http://schemas.microsoft.com/office/drawing/2014/main" id="{4A2DEBC2-F1F5-AD59-8A5B-A11A7B8A4AA1}"/>
                </a:ext>
              </a:extLst>
            </p:cNvPr>
            <p:cNvPicPr>
              <a:picLocks noChangeAspect="1"/>
            </p:cNvPicPr>
            <p:nvPr/>
          </p:nvPicPr>
          <p:blipFill rotWithShape="1">
            <a:blip r:embed="rId5">
              <a:extLst>
                <a:ext uri="{28A0092B-C50C-407E-A947-70E740481C1C}">
                  <a14:useLocalDpi xmlns:a14="http://schemas.microsoft.com/office/drawing/2010/main" val="0"/>
                </a:ext>
              </a:extLst>
            </a:blip>
            <a:srcRect r="9978"/>
            <a:stretch/>
          </p:blipFill>
          <p:spPr>
            <a:xfrm>
              <a:off x="5634385" y="2398728"/>
              <a:ext cx="6996845" cy="2661642"/>
            </a:xfrm>
            <a:prstGeom prst="rect">
              <a:avLst/>
            </a:prstGeom>
            <a:effectLst>
              <a:outerShdw blurRad="381562" dist="38100" dir="5400000" sx="101626" sy="101626" algn="t" rotWithShape="0">
                <a:schemeClr val="bg1">
                  <a:alpha val="40000"/>
                </a:schemeClr>
              </a:outerShdw>
            </a:effectLst>
          </p:spPr>
        </p:pic>
      </p:grpSp>
      <p:sp>
        <p:nvSpPr>
          <p:cNvPr id="2" name="Title 1">
            <a:extLst>
              <a:ext uri="{FF2B5EF4-FFF2-40B4-BE49-F238E27FC236}">
                <a16:creationId xmlns:a16="http://schemas.microsoft.com/office/drawing/2014/main" id="{56BAC0D4-FB25-B445-147F-A1F45BF8FC3E}"/>
              </a:ext>
            </a:extLst>
          </p:cNvPr>
          <p:cNvSpPr>
            <a:spLocks noGrp="1"/>
          </p:cNvSpPr>
          <p:nvPr>
            <p:ph type="ctrTitle"/>
          </p:nvPr>
        </p:nvSpPr>
        <p:spPr>
          <a:xfrm>
            <a:off x="2146300" y="2413000"/>
            <a:ext cx="7899400" cy="2387600"/>
          </a:xfrm>
          <a:prstGeom prst="rect">
            <a:avLst/>
          </a:prstGeom>
        </p:spPr>
        <p:txBody>
          <a:bodyPr anchor="b">
            <a:normAutofit/>
          </a:bodyPr>
          <a:lstStyle>
            <a:lvl1pPr algn="ctr">
              <a:defRPr sz="4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58E7066-4E33-3513-9C60-4F266AF5976D}"/>
              </a:ext>
            </a:extLst>
          </p:cNvPr>
          <p:cNvSpPr>
            <a:spLocks noGrp="1"/>
          </p:cNvSpPr>
          <p:nvPr>
            <p:ph type="subTitle" idx="1"/>
          </p:nvPr>
        </p:nvSpPr>
        <p:spPr>
          <a:xfrm>
            <a:off x="1524000" y="5009356"/>
            <a:ext cx="9144000" cy="1655762"/>
          </a:xfrm>
          <a:prstGeom prst="rect">
            <a:avLst/>
          </a:prstGeom>
        </p:spPr>
        <p:txBody>
          <a:bodyPr/>
          <a:lstStyle>
            <a:lvl1pPr marL="0" indent="0" algn="ctr">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16848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8C0AF78-72C2-8255-349B-C1EE2CE3D183}"/>
              </a:ext>
            </a:extLst>
          </p:cNvPr>
          <p:cNvGrpSpPr>
            <a:grpSpLocks noChangeAspect="1"/>
          </p:cNvGrpSpPr>
          <p:nvPr userDrawn="1"/>
        </p:nvGrpSpPr>
        <p:grpSpPr>
          <a:xfrm>
            <a:off x="3020516" y="-1477029"/>
            <a:ext cx="11101885" cy="10370857"/>
            <a:chOff x="3706314" y="-2289926"/>
            <a:chExt cx="18290811" cy="17086413"/>
          </a:xfrm>
        </p:grpSpPr>
        <p:grpSp>
          <p:nvGrpSpPr>
            <p:cNvPr id="4" name="Group 2">
              <a:extLst>
                <a:ext uri="{FF2B5EF4-FFF2-40B4-BE49-F238E27FC236}">
                  <a16:creationId xmlns:a16="http://schemas.microsoft.com/office/drawing/2014/main" id="{84CCF3B5-D6AE-3385-1C6D-EAF9383C4A27}"/>
                </a:ext>
              </a:extLst>
            </p:cNvPr>
            <p:cNvGrpSpPr/>
            <p:nvPr/>
          </p:nvGrpSpPr>
          <p:grpSpPr>
            <a:xfrm>
              <a:off x="4736900" y="-1923075"/>
              <a:ext cx="16719562" cy="16719562"/>
              <a:chOff x="0" y="0"/>
              <a:chExt cx="812800" cy="812800"/>
            </a:xfrm>
          </p:grpSpPr>
          <p:sp>
            <p:nvSpPr>
              <p:cNvPr id="10" name="Freeform 3">
                <a:extLst>
                  <a:ext uri="{FF2B5EF4-FFF2-40B4-BE49-F238E27FC236}">
                    <a16:creationId xmlns:a16="http://schemas.microsoft.com/office/drawing/2014/main" id="{0BF6012E-BB47-2890-7C88-B57B7EFAED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3C97"/>
              </a:solidFill>
            </p:spPr>
          </p:sp>
          <p:sp>
            <p:nvSpPr>
              <p:cNvPr id="11" name="TextBox 4">
                <a:extLst>
                  <a:ext uri="{FF2B5EF4-FFF2-40B4-BE49-F238E27FC236}">
                    <a16:creationId xmlns:a16="http://schemas.microsoft.com/office/drawing/2014/main" id="{A091319E-E4F8-181B-8DAD-58B102D59041}"/>
                  </a:ext>
                </a:extLst>
              </p:cNvPr>
              <p:cNvSpPr txBox="1"/>
              <p:nvPr/>
            </p:nvSpPr>
            <p:spPr>
              <a:xfrm>
                <a:off x="76200" y="142875"/>
                <a:ext cx="660400" cy="593725"/>
              </a:xfrm>
              <a:prstGeom prst="rect">
                <a:avLst/>
              </a:prstGeom>
            </p:spPr>
            <p:txBody>
              <a:bodyPr lIns="50800" tIns="50800" rIns="50800" bIns="50800" rtlCol="0" anchor="ctr"/>
              <a:lstStyle/>
              <a:p>
                <a:pPr algn="ctr">
                  <a:lnSpc>
                    <a:spcPts val="2275"/>
                  </a:lnSpc>
                </a:pPr>
                <a:endParaRPr sz="1800"/>
              </a:p>
            </p:txBody>
          </p:sp>
        </p:grpSp>
        <p:sp>
          <p:nvSpPr>
            <p:cNvPr id="5" name="Freeform 5">
              <a:extLst>
                <a:ext uri="{FF2B5EF4-FFF2-40B4-BE49-F238E27FC236}">
                  <a16:creationId xmlns:a16="http://schemas.microsoft.com/office/drawing/2014/main" id="{ACFABB1E-2919-CAB1-A9CF-90992889EE6D}"/>
                </a:ext>
              </a:extLst>
            </p:cNvPr>
            <p:cNvSpPr/>
            <p:nvPr/>
          </p:nvSpPr>
          <p:spPr>
            <a:xfrm>
              <a:off x="5376938" y="-1823700"/>
              <a:ext cx="16620187" cy="16620187"/>
            </a:xfrm>
            <a:custGeom>
              <a:avLst/>
              <a:gdLst/>
              <a:ahLst/>
              <a:cxnLst/>
              <a:rect l="l" t="t" r="r" b="b"/>
              <a:pathLst>
                <a:path w="16620187" h="16620187">
                  <a:moveTo>
                    <a:pt x="0" y="0"/>
                  </a:moveTo>
                  <a:lnTo>
                    <a:pt x="16620187" y="0"/>
                  </a:lnTo>
                  <a:lnTo>
                    <a:pt x="16620187" y="16620187"/>
                  </a:lnTo>
                  <a:lnTo>
                    <a:pt x="0" y="166201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11">
              <a:extLst>
                <a:ext uri="{FF2B5EF4-FFF2-40B4-BE49-F238E27FC236}">
                  <a16:creationId xmlns:a16="http://schemas.microsoft.com/office/drawing/2014/main" id="{5FE38D7F-5692-1527-E89F-319EC812C73E}"/>
                </a:ext>
              </a:extLst>
            </p:cNvPr>
            <p:cNvSpPr/>
            <p:nvPr/>
          </p:nvSpPr>
          <p:spPr>
            <a:xfrm>
              <a:off x="16053775" y="-2289926"/>
              <a:ext cx="3956099" cy="3852251"/>
            </a:xfrm>
            <a:custGeom>
              <a:avLst/>
              <a:gdLst/>
              <a:ahLst/>
              <a:cxnLst/>
              <a:rect l="l" t="t" r="r" b="b"/>
              <a:pathLst>
                <a:path w="3956099" h="3852251">
                  <a:moveTo>
                    <a:pt x="0" y="0"/>
                  </a:moveTo>
                  <a:lnTo>
                    <a:pt x="3956099" y="0"/>
                  </a:lnTo>
                  <a:lnTo>
                    <a:pt x="3956099" y="3852251"/>
                  </a:lnTo>
                  <a:lnTo>
                    <a:pt x="0" y="38522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12">
              <a:extLst>
                <a:ext uri="{FF2B5EF4-FFF2-40B4-BE49-F238E27FC236}">
                  <a16:creationId xmlns:a16="http://schemas.microsoft.com/office/drawing/2014/main" id="{FB70214D-FA79-ACAF-FCB2-A968D6CF3C93}"/>
                </a:ext>
              </a:extLst>
            </p:cNvPr>
            <p:cNvSpPr/>
            <p:nvPr/>
          </p:nvSpPr>
          <p:spPr>
            <a:xfrm>
              <a:off x="3706314" y="9258300"/>
              <a:ext cx="3956099" cy="3852251"/>
            </a:xfrm>
            <a:custGeom>
              <a:avLst/>
              <a:gdLst/>
              <a:ahLst/>
              <a:cxnLst/>
              <a:rect l="l" t="t" r="r" b="b"/>
              <a:pathLst>
                <a:path w="3956099" h="3852251">
                  <a:moveTo>
                    <a:pt x="0" y="0"/>
                  </a:moveTo>
                  <a:lnTo>
                    <a:pt x="3956100" y="0"/>
                  </a:lnTo>
                  <a:lnTo>
                    <a:pt x="3956100" y="3852251"/>
                  </a:lnTo>
                  <a:lnTo>
                    <a:pt x="0" y="3852251"/>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sp>
      </p:grpSp>
      <p:sp>
        <p:nvSpPr>
          <p:cNvPr id="14" name="Title 13">
            <a:extLst>
              <a:ext uri="{FF2B5EF4-FFF2-40B4-BE49-F238E27FC236}">
                <a16:creationId xmlns:a16="http://schemas.microsoft.com/office/drawing/2014/main" id="{13D4A73F-8BD4-2070-ED67-199C2CF26B9A}"/>
              </a:ext>
            </a:extLst>
          </p:cNvPr>
          <p:cNvSpPr>
            <a:spLocks noGrp="1"/>
          </p:cNvSpPr>
          <p:nvPr>
            <p:ph type="title" hasCustomPrompt="1"/>
          </p:nvPr>
        </p:nvSpPr>
        <p:spPr>
          <a:xfrm>
            <a:off x="4846642" y="1476210"/>
            <a:ext cx="6710359" cy="1325563"/>
          </a:xfrm>
          <a:prstGeom prst="rect">
            <a:avLst/>
          </a:prstGeom>
        </p:spPr>
        <p:txBody>
          <a:bodyPr/>
          <a:lstStyle>
            <a:lvl1pPr algn="ct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Click to edit Master title style</a:t>
            </a:r>
            <a:br>
              <a:rPr lang="en-GB" dirty="0"/>
            </a:br>
            <a:endParaRPr lang="en-US" dirty="0"/>
          </a:p>
        </p:txBody>
      </p:sp>
      <p:sp>
        <p:nvSpPr>
          <p:cNvPr id="16" name="Text Placeholder 15">
            <a:extLst>
              <a:ext uri="{FF2B5EF4-FFF2-40B4-BE49-F238E27FC236}">
                <a16:creationId xmlns:a16="http://schemas.microsoft.com/office/drawing/2014/main" id="{EF1573DD-065D-CFC8-4C40-220647650E1F}"/>
              </a:ext>
            </a:extLst>
          </p:cNvPr>
          <p:cNvSpPr>
            <a:spLocks noGrp="1"/>
          </p:cNvSpPr>
          <p:nvPr>
            <p:ph type="body" sz="quarter" idx="10"/>
          </p:nvPr>
        </p:nvSpPr>
        <p:spPr>
          <a:xfrm>
            <a:off x="4846637" y="2997200"/>
            <a:ext cx="6710363" cy="2535238"/>
          </a:xfrm>
          <a:prstGeom prst="rect">
            <a:avLst/>
          </a:prstGeo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5785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56B6-5551-297C-E1A9-3AAB3BE10CD4}"/>
              </a:ext>
            </a:extLst>
          </p:cNvPr>
          <p:cNvSpPr>
            <a:spLocks noGrp="1"/>
          </p:cNvSpPr>
          <p:nvPr>
            <p:ph type="title"/>
          </p:nvPr>
        </p:nvSpPr>
        <p:spPr>
          <a:xfrm>
            <a:off x="508000" y="1306172"/>
            <a:ext cx="10515600" cy="1325563"/>
          </a:xfrm>
          <a:prstGeom prst="rect">
            <a:avLst/>
          </a:prstGeom>
        </p:spPr>
        <p:txBody>
          <a:bodyPr/>
          <a:lstStyle>
            <a:lvl1pPr>
              <a:defRPr b="1">
                <a:solidFill>
                  <a:srgbClr val="383C98"/>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grpSp>
        <p:nvGrpSpPr>
          <p:cNvPr id="3" name="Group 2">
            <a:extLst>
              <a:ext uri="{FF2B5EF4-FFF2-40B4-BE49-F238E27FC236}">
                <a16:creationId xmlns:a16="http://schemas.microsoft.com/office/drawing/2014/main" id="{493C06B4-D966-1BF8-F204-2EF34496783F}"/>
              </a:ext>
            </a:extLst>
          </p:cNvPr>
          <p:cNvGrpSpPr>
            <a:grpSpLocks noChangeAspect="1"/>
          </p:cNvGrpSpPr>
          <p:nvPr userDrawn="1"/>
        </p:nvGrpSpPr>
        <p:grpSpPr>
          <a:xfrm>
            <a:off x="1" y="-1201109"/>
            <a:ext cx="14265779" cy="10986952"/>
            <a:chOff x="-188371" y="-2289926"/>
            <a:chExt cx="22185495" cy="17086412"/>
          </a:xfrm>
        </p:grpSpPr>
        <p:grpSp>
          <p:nvGrpSpPr>
            <p:cNvPr id="4" name="Group 2">
              <a:extLst>
                <a:ext uri="{FF2B5EF4-FFF2-40B4-BE49-F238E27FC236}">
                  <a16:creationId xmlns:a16="http://schemas.microsoft.com/office/drawing/2014/main" id="{5619A1E8-C67C-F874-9999-B4F349172788}"/>
                </a:ext>
              </a:extLst>
            </p:cNvPr>
            <p:cNvGrpSpPr>
              <a:grpSpLocks noChangeAspect="1"/>
            </p:cNvGrpSpPr>
            <p:nvPr/>
          </p:nvGrpSpPr>
          <p:grpSpPr>
            <a:xfrm>
              <a:off x="13716000" y="6896100"/>
              <a:ext cx="7740462" cy="7900386"/>
              <a:chOff x="0" y="0"/>
              <a:chExt cx="812800" cy="812800"/>
            </a:xfrm>
          </p:grpSpPr>
          <p:sp>
            <p:nvSpPr>
              <p:cNvPr id="8" name="Freeform 3">
                <a:extLst>
                  <a:ext uri="{FF2B5EF4-FFF2-40B4-BE49-F238E27FC236}">
                    <a16:creationId xmlns:a16="http://schemas.microsoft.com/office/drawing/2014/main" id="{86D4EC17-6449-D04B-827F-CEFA6E694E8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3C97"/>
              </a:solidFill>
            </p:spPr>
          </p:sp>
          <p:sp>
            <p:nvSpPr>
              <p:cNvPr id="9" name="TextBox 4">
                <a:extLst>
                  <a:ext uri="{FF2B5EF4-FFF2-40B4-BE49-F238E27FC236}">
                    <a16:creationId xmlns:a16="http://schemas.microsoft.com/office/drawing/2014/main" id="{4E5E7707-14EF-B9C8-4AE9-937C4F8B21BE}"/>
                  </a:ext>
                </a:extLst>
              </p:cNvPr>
              <p:cNvSpPr txBox="1"/>
              <p:nvPr/>
            </p:nvSpPr>
            <p:spPr>
              <a:xfrm>
                <a:off x="76200" y="142875"/>
                <a:ext cx="660400" cy="593725"/>
              </a:xfrm>
              <a:prstGeom prst="rect">
                <a:avLst/>
              </a:prstGeom>
            </p:spPr>
            <p:txBody>
              <a:bodyPr lIns="50800" tIns="50800" rIns="50800" bIns="50800" rtlCol="0" anchor="ctr"/>
              <a:lstStyle/>
              <a:p>
                <a:pPr algn="ctr">
                  <a:lnSpc>
                    <a:spcPts val="2275"/>
                  </a:lnSpc>
                </a:pPr>
                <a:endParaRPr sz="1800"/>
              </a:p>
            </p:txBody>
          </p:sp>
        </p:grpSp>
        <p:sp>
          <p:nvSpPr>
            <p:cNvPr id="5" name="Freeform 5">
              <a:extLst>
                <a:ext uri="{FF2B5EF4-FFF2-40B4-BE49-F238E27FC236}">
                  <a16:creationId xmlns:a16="http://schemas.microsoft.com/office/drawing/2014/main" id="{4A264954-E119-7968-58B9-5B3165EC7018}"/>
                </a:ext>
              </a:extLst>
            </p:cNvPr>
            <p:cNvSpPr>
              <a:spLocks noChangeAspect="1"/>
            </p:cNvSpPr>
            <p:nvPr/>
          </p:nvSpPr>
          <p:spPr>
            <a:xfrm>
              <a:off x="14302669" y="6943057"/>
              <a:ext cx="7694455" cy="7853429"/>
            </a:xfrm>
            <a:custGeom>
              <a:avLst/>
              <a:gdLst/>
              <a:ahLst/>
              <a:cxnLst/>
              <a:rect l="l" t="t" r="r" b="b"/>
              <a:pathLst>
                <a:path w="16620187" h="16620187">
                  <a:moveTo>
                    <a:pt x="0" y="0"/>
                  </a:moveTo>
                  <a:lnTo>
                    <a:pt x="16620187" y="0"/>
                  </a:lnTo>
                  <a:lnTo>
                    <a:pt x="16620187" y="16620187"/>
                  </a:lnTo>
                  <a:lnTo>
                    <a:pt x="0" y="166201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11">
              <a:extLst>
                <a:ext uri="{FF2B5EF4-FFF2-40B4-BE49-F238E27FC236}">
                  <a16:creationId xmlns:a16="http://schemas.microsoft.com/office/drawing/2014/main" id="{24B22EF5-6FB6-C18F-FE79-C20D1F3FBDFE}"/>
                </a:ext>
              </a:extLst>
            </p:cNvPr>
            <p:cNvSpPr>
              <a:spLocks noChangeAspect="1"/>
            </p:cNvSpPr>
            <p:nvPr/>
          </p:nvSpPr>
          <p:spPr>
            <a:xfrm>
              <a:off x="16053775" y="-2289926"/>
              <a:ext cx="3956099" cy="3852251"/>
            </a:xfrm>
            <a:custGeom>
              <a:avLst/>
              <a:gdLst/>
              <a:ahLst/>
              <a:cxnLst/>
              <a:rect l="l" t="t" r="r" b="b"/>
              <a:pathLst>
                <a:path w="3956099" h="3852251">
                  <a:moveTo>
                    <a:pt x="0" y="0"/>
                  </a:moveTo>
                  <a:lnTo>
                    <a:pt x="3956099" y="0"/>
                  </a:lnTo>
                  <a:lnTo>
                    <a:pt x="3956099" y="3852251"/>
                  </a:lnTo>
                  <a:lnTo>
                    <a:pt x="0" y="38522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12">
              <a:extLst>
                <a:ext uri="{FF2B5EF4-FFF2-40B4-BE49-F238E27FC236}">
                  <a16:creationId xmlns:a16="http://schemas.microsoft.com/office/drawing/2014/main" id="{06FCF8E9-7235-002E-75DA-FFCD5D111C4F}"/>
                </a:ext>
              </a:extLst>
            </p:cNvPr>
            <p:cNvSpPr>
              <a:spLocks noChangeAspect="1"/>
            </p:cNvSpPr>
            <p:nvPr/>
          </p:nvSpPr>
          <p:spPr>
            <a:xfrm>
              <a:off x="-188371" y="8919005"/>
              <a:ext cx="3956099" cy="3852251"/>
            </a:xfrm>
            <a:custGeom>
              <a:avLst/>
              <a:gdLst/>
              <a:ahLst/>
              <a:cxnLst/>
              <a:rect l="l" t="t" r="r" b="b"/>
              <a:pathLst>
                <a:path w="3956099" h="3852251">
                  <a:moveTo>
                    <a:pt x="0" y="0"/>
                  </a:moveTo>
                  <a:lnTo>
                    <a:pt x="3956100" y="0"/>
                  </a:lnTo>
                  <a:lnTo>
                    <a:pt x="3956100" y="3852251"/>
                  </a:lnTo>
                  <a:lnTo>
                    <a:pt x="0" y="3852251"/>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sp>
      </p:grpSp>
      <p:sp>
        <p:nvSpPr>
          <p:cNvPr id="11" name="Text Placeholder 10">
            <a:extLst>
              <a:ext uri="{FF2B5EF4-FFF2-40B4-BE49-F238E27FC236}">
                <a16:creationId xmlns:a16="http://schemas.microsoft.com/office/drawing/2014/main" id="{A8BADEE7-16B3-4508-AA37-853985892914}"/>
              </a:ext>
            </a:extLst>
          </p:cNvPr>
          <p:cNvSpPr>
            <a:spLocks noGrp="1"/>
          </p:cNvSpPr>
          <p:nvPr>
            <p:ph type="body" sz="quarter" idx="10"/>
          </p:nvPr>
        </p:nvSpPr>
        <p:spPr>
          <a:xfrm>
            <a:off x="508001" y="2632075"/>
            <a:ext cx="8432828" cy="3374414"/>
          </a:xfrm>
          <a:prstGeom prst="rect">
            <a:avLst/>
          </a:prstGeom>
        </p:spPr>
        <p:txBody>
          <a:bodyPr/>
          <a:lstStyle>
            <a:lvl1pPr>
              <a:defRPr>
                <a:solidFill>
                  <a:srgbClr val="383C98"/>
                </a:solidFill>
              </a:defRPr>
            </a:lvl1pPr>
            <a:lvl2pPr>
              <a:defRPr>
                <a:solidFill>
                  <a:srgbClr val="383C98"/>
                </a:solidFill>
              </a:defRPr>
            </a:lvl2pPr>
            <a:lvl3pPr>
              <a:defRPr>
                <a:solidFill>
                  <a:srgbClr val="383C98"/>
                </a:solidFill>
              </a:defRPr>
            </a:lvl3pPr>
            <a:lvl4pPr>
              <a:defRPr>
                <a:solidFill>
                  <a:srgbClr val="383C98"/>
                </a:solidFill>
              </a:defRPr>
            </a:lvl4pPr>
            <a:lvl5pPr>
              <a:defRPr>
                <a:solidFill>
                  <a:srgbClr val="383C98"/>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4836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56B6-5551-297C-E1A9-3AAB3BE10CD4}"/>
              </a:ext>
            </a:extLst>
          </p:cNvPr>
          <p:cNvSpPr>
            <a:spLocks noGrp="1"/>
          </p:cNvSpPr>
          <p:nvPr>
            <p:ph type="title"/>
          </p:nvPr>
        </p:nvSpPr>
        <p:spPr>
          <a:xfrm>
            <a:off x="508000" y="1306172"/>
            <a:ext cx="10515600" cy="1325563"/>
          </a:xfrm>
          <a:prstGeom prst="rect">
            <a:avLst/>
          </a:prstGeom>
        </p:spPr>
        <p:txBody>
          <a:bodyPr/>
          <a:lstStyle>
            <a:lvl1pPr>
              <a:defRPr b="1">
                <a:solidFill>
                  <a:srgbClr val="383C98"/>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grpSp>
        <p:nvGrpSpPr>
          <p:cNvPr id="3" name="Group 2">
            <a:extLst>
              <a:ext uri="{FF2B5EF4-FFF2-40B4-BE49-F238E27FC236}">
                <a16:creationId xmlns:a16="http://schemas.microsoft.com/office/drawing/2014/main" id="{493C06B4-D966-1BF8-F204-2EF34496783F}"/>
              </a:ext>
            </a:extLst>
          </p:cNvPr>
          <p:cNvGrpSpPr>
            <a:grpSpLocks noChangeAspect="1"/>
          </p:cNvGrpSpPr>
          <p:nvPr userDrawn="1"/>
        </p:nvGrpSpPr>
        <p:grpSpPr>
          <a:xfrm>
            <a:off x="1" y="-1201109"/>
            <a:ext cx="14265779" cy="10986952"/>
            <a:chOff x="-188371" y="-2289926"/>
            <a:chExt cx="22185495" cy="17086412"/>
          </a:xfrm>
        </p:grpSpPr>
        <p:grpSp>
          <p:nvGrpSpPr>
            <p:cNvPr id="4" name="Group 2">
              <a:extLst>
                <a:ext uri="{FF2B5EF4-FFF2-40B4-BE49-F238E27FC236}">
                  <a16:creationId xmlns:a16="http://schemas.microsoft.com/office/drawing/2014/main" id="{5619A1E8-C67C-F874-9999-B4F349172788}"/>
                </a:ext>
              </a:extLst>
            </p:cNvPr>
            <p:cNvGrpSpPr>
              <a:grpSpLocks noChangeAspect="1"/>
            </p:cNvGrpSpPr>
            <p:nvPr/>
          </p:nvGrpSpPr>
          <p:grpSpPr>
            <a:xfrm>
              <a:off x="13716000" y="6896100"/>
              <a:ext cx="7740462" cy="7900386"/>
              <a:chOff x="0" y="0"/>
              <a:chExt cx="812800" cy="812800"/>
            </a:xfrm>
          </p:grpSpPr>
          <p:sp>
            <p:nvSpPr>
              <p:cNvPr id="8" name="Freeform 3">
                <a:extLst>
                  <a:ext uri="{FF2B5EF4-FFF2-40B4-BE49-F238E27FC236}">
                    <a16:creationId xmlns:a16="http://schemas.microsoft.com/office/drawing/2014/main" id="{86D4EC17-6449-D04B-827F-CEFA6E694E8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3C97"/>
              </a:solidFill>
            </p:spPr>
          </p:sp>
          <p:sp>
            <p:nvSpPr>
              <p:cNvPr id="9" name="TextBox 4">
                <a:extLst>
                  <a:ext uri="{FF2B5EF4-FFF2-40B4-BE49-F238E27FC236}">
                    <a16:creationId xmlns:a16="http://schemas.microsoft.com/office/drawing/2014/main" id="{4E5E7707-14EF-B9C8-4AE9-937C4F8B21BE}"/>
                  </a:ext>
                </a:extLst>
              </p:cNvPr>
              <p:cNvSpPr txBox="1"/>
              <p:nvPr/>
            </p:nvSpPr>
            <p:spPr>
              <a:xfrm>
                <a:off x="76200" y="142875"/>
                <a:ext cx="660400" cy="593725"/>
              </a:xfrm>
              <a:prstGeom prst="rect">
                <a:avLst/>
              </a:prstGeom>
            </p:spPr>
            <p:txBody>
              <a:bodyPr lIns="50800" tIns="50800" rIns="50800" bIns="50800" rtlCol="0" anchor="ctr"/>
              <a:lstStyle/>
              <a:p>
                <a:pPr algn="ctr">
                  <a:lnSpc>
                    <a:spcPts val="2275"/>
                  </a:lnSpc>
                </a:pPr>
                <a:endParaRPr sz="1800"/>
              </a:p>
            </p:txBody>
          </p:sp>
        </p:grpSp>
        <p:sp>
          <p:nvSpPr>
            <p:cNvPr id="5" name="Freeform 5">
              <a:extLst>
                <a:ext uri="{FF2B5EF4-FFF2-40B4-BE49-F238E27FC236}">
                  <a16:creationId xmlns:a16="http://schemas.microsoft.com/office/drawing/2014/main" id="{4A264954-E119-7968-58B9-5B3165EC7018}"/>
                </a:ext>
              </a:extLst>
            </p:cNvPr>
            <p:cNvSpPr>
              <a:spLocks noChangeAspect="1"/>
            </p:cNvSpPr>
            <p:nvPr/>
          </p:nvSpPr>
          <p:spPr>
            <a:xfrm>
              <a:off x="14302669" y="6943057"/>
              <a:ext cx="7694455" cy="7853429"/>
            </a:xfrm>
            <a:custGeom>
              <a:avLst/>
              <a:gdLst/>
              <a:ahLst/>
              <a:cxnLst/>
              <a:rect l="l" t="t" r="r" b="b"/>
              <a:pathLst>
                <a:path w="16620187" h="16620187">
                  <a:moveTo>
                    <a:pt x="0" y="0"/>
                  </a:moveTo>
                  <a:lnTo>
                    <a:pt x="16620187" y="0"/>
                  </a:lnTo>
                  <a:lnTo>
                    <a:pt x="16620187" y="16620187"/>
                  </a:lnTo>
                  <a:lnTo>
                    <a:pt x="0" y="166201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11">
              <a:extLst>
                <a:ext uri="{FF2B5EF4-FFF2-40B4-BE49-F238E27FC236}">
                  <a16:creationId xmlns:a16="http://schemas.microsoft.com/office/drawing/2014/main" id="{24B22EF5-6FB6-C18F-FE79-C20D1F3FBDFE}"/>
                </a:ext>
              </a:extLst>
            </p:cNvPr>
            <p:cNvSpPr>
              <a:spLocks noChangeAspect="1"/>
            </p:cNvSpPr>
            <p:nvPr/>
          </p:nvSpPr>
          <p:spPr>
            <a:xfrm>
              <a:off x="16053775" y="-2289926"/>
              <a:ext cx="3956099" cy="3852251"/>
            </a:xfrm>
            <a:custGeom>
              <a:avLst/>
              <a:gdLst/>
              <a:ahLst/>
              <a:cxnLst/>
              <a:rect l="l" t="t" r="r" b="b"/>
              <a:pathLst>
                <a:path w="3956099" h="3852251">
                  <a:moveTo>
                    <a:pt x="0" y="0"/>
                  </a:moveTo>
                  <a:lnTo>
                    <a:pt x="3956099" y="0"/>
                  </a:lnTo>
                  <a:lnTo>
                    <a:pt x="3956099" y="3852251"/>
                  </a:lnTo>
                  <a:lnTo>
                    <a:pt x="0" y="38522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12">
              <a:extLst>
                <a:ext uri="{FF2B5EF4-FFF2-40B4-BE49-F238E27FC236}">
                  <a16:creationId xmlns:a16="http://schemas.microsoft.com/office/drawing/2014/main" id="{06FCF8E9-7235-002E-75DA-FFCD5D111C4F}"/>
                </a:ext>
              </a:extLst>
            </p:cNvPr>
            <p:cNvSpPr>
              <a:spLocks noChangeAspect="1"/>
            </p:cNvSpPr>
            <p:nvPr/>
          </p:nvSpPr>
          <p:spPr>
            <a:xfrm>
              <a:off x="-188371" y="8919005"/>
              <a:ext cx="3956099" cy="3852251"/>
            </a:xfrm>
            <a:custGeom>
              <a:avLst/>
              <a:gdLst/>
              <a:ahLst/>
              <a:cxnLst/>
              <a:rect l="l" t="t" r="r" b="b"/>
              <a:pathLst>
                <a:path w="3956099" h="3852251">
                  <a:moveTo>
                    <a:pt x="0" y="0"/>
                  </a:moveTo>
                  <a:lnTo>
                    <a:pt x="3956100" y="0"/>
                  </a:lnTo>
                  <a:lnTo>
                    <a:pt x="3956100" y="3852251"/>
                  </a:lnTo>
                  <a:lnTo>
                    <a:pt x="0" y="38522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11" name="Text Placeholder 10">
            <a:extLst>
              <a:ext uri="{FF2B5EF4-FFF2-40B4-BE49-F238E27FC236}">
                <a16:creationId xmlns:a16="http://schemas.microsoft.com/office/drawing/2014/main" id="{A8BADEE7-16B3-4508-AA37-853985892914}"/>
              </a:ext>
            </a:extLst>
          </p:cNvPr>
          <p:cNvSpPr>
            <a:spLocks noGrp="1"/>
          </p:cNvSpPr>
          <p:nvPr>
            <p:ph type="body" sz="quarter" idx="10"/>
          </p:nvPr>
        </p:nvSpPr>
        <p:spPr>
          <a:xfrm>
            <a:off x="508000" y="2632075"/>
            <a:ext cx="5156200" cy="3374414"/>
          </a:xfrm>
          <a:prstGeom prst="rect">
            <a:avLst/>
          </a:prstGeom>
        </p:spPr>
        <p:txBody>
          <a:bodyPr/>
          <a:lstStyle>
            <a:lvl1pPr>
              <a:defRPr>
                <a:solidFill>
                  <a:srgbClr val="383C98"/>
                </a:solidFill>
              </a:defRPr>
            </a:lvl1pPr>
            <a:lvl2pPr>
              <a:defRPr>
                <a:solidFill>
                  <a:srgbClr val="383C98"/>
                </a:solidFill>
              </a:defRPr>
            </a:lvl2pPr>
            <a:lvl3pPr>
              <a:defRPr>
                <a:solidFill>
                  <a:srgbClr val="383C98"/>
                </a:solidFill>
              </a:defRPr>
            </a:lvl3pPr>
            <a:lvl4pPr>
              <a:defRPr>
                <a:solidFill>
                  <a:srgbClr val="383C98"/>
                </a:solidFill>
              </a:defRPr>
            </a:lvl4pPr>
            <a:lvl5pPr>
              <a:defRPr>
                <a:solidFill>
                  <a:srgbClr val="383C98"/>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1">
            <a:extLst>
              <a:ext uri="{FF2B5EF4-FFF2-40B4-BE49-F238E27FC236}">
                <a16:creationId xmlns:a16="http://schemas.microsoft.com/office/drawing/2014/main" id="{00D7B7AA-8744-716C-9EF1-98C205151BDB}"/>
              </a:ext>
            </a:extLst>
          </p:cNvPr>
          <p:cNvSpPr>
            <a:spLocks noGrp="1"/>
          </p:cNvSpPr>
          <p:nvPr>
            <p:ph type="pic" sz="quarter" idx="11"/>
          </p:nvPr>
        </p:nvSpPr>
        <p:spPr>
          <a:xfrm>
            <a:off x="5867400" y="2632076"/>
            <a:ext cx="5156200" cy="3375025"/>
          </a:xfrm>
          <a:prstGeom prst="rect">
            <a:avLst/>
          </a:prstGeom>
        </p:spPr>
        <p:txBody>
          <a:bodyPr/>
          <a:lstStyle/>
          <a:p>
            <a:endParaRPr lang="en-US"/>
          </a:p>
        </p:txBody>
      </p:sp>
    </p:spTree>
    <p:extLst>
      <p:ext uri="{BB962C8B-B14F-4D97-AF65-F5344CB8AC3E}">
        <p14:creationId xmlns:p14="http://schemas.microsoft.com/office/powerpoint/2010/main" val="3643742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6" name="Picture 55" descr="A blue cartoon character with white legs and feet&#10;&#10;Description automatically generated">
            <a:extLst>
              <a:ext uri="{FF2B5EF4-FFF2-40B4-BE49-F238E27FC236}">
                <a16:creationId xmlns:a16="http://schemas.microsoft.com/office/drawing/2014/main" id="{113CEE46-3D37-9F01-4FFB-F294546AD06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9978"/>
          <a:stretch/>
        </p:blipFill>
        <p:spPr>
          <a:xfrm>
            <a:off x="254000" y="0"/>
            <a:ext cx="2768600" cy="1053192"/>
          </a:xfrm>
          <a:prstGeom prst="rect">
            <a:avLst/>
          </a:prstGeom>
          <a:effectLst>
            <a:outerShdw blurRad="381562" dist="38100" dir="5400000" sx="101626" sy="101626" algn="t" rotWithShape="0">
              <a:schemeClr val="bg1">
                <a:alpha val="40000"/>
              </a:schemeClr>
            </a:outerShdw>
          </a:effectLst>
        </p:spPr>
      </p:pic>
    </p:spTree>
    <p:extLst>
      <p:ext uri="{BB962C8B-B14F-4D97-AF65-F5344CB8AC3E}">
        <p14:creationId xmlns:p14="http://schemas.microsoft.com/office/powerpoint/2010/main" val="3777256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2B9E-42CC-F9F4-2AF5-C94382FD3321}"/>
              </a:ext>
            </a:extLst>
          </p:cNvPr>
          <p:cNvSpPr>
            <a:spLocks noGrp="1"/>
          </p:cNvSpPr>
          <p:nvPr>
            <p:ph type="ctrTitle"/>
          </p:nvPr>
        </p:nvSpPr>
        <p:spPr>
          <a:xfrm>
            <a:off x="2146300" y="2438400"/>
            <a:ext cx="7899400" cy="2387600"/>
          </a:xfrm>
        </p:spPr>
        <p:txBody>
          <a:bodyPr/>
          <a:lstStyle/>
          <a:p>
            <a:r>
              <a:rPr lang="en-US" dirty="0"/>
              <a:t>Occupational Therapy</a:t>
            </a:r>
          </a:p>
        </p:txBody>
      </p:sp>
      <p:sp>
        <p:nvSpPr>
          <p:cNvPr id="3" name="Subtitle 2">
            <a:extLst>
              <a:ext uri="{FF2B5EF4-FFF2-40B4-BE49-F238E27FC236}">
                <a16:creationId xmlns:a16="http://schemas.microsoft.com/office/drawing/2014/main" id="{12BBEE79-2C5D-B844-FB6A-A3148E5EEDB6}"/>
              </a:ext>
            </a:extLst>
          </p:cNvPr>
          <p:cNvSpPr>
            <a:spLocks noGrp="1"/>
          </p:cNvSpPr>
          <p:nvPr>
            <p:ph type="subTitle" idx="1"/>
          </p:nvPr>
        </p:nvSpPr>
        <p:spPr>
          <a:xfrm>
            <a:off x="1524000" y="4927600"/>
            <a:ext cx="9144000" cy="1655763"/>
          </a:xfrm>
        </p:spPr>
        <p:txBody>
          <a:bodyPr/>
          <a:lstStyle/>
          <a:p>
            <a:r>
              <a:rPr lang="en-US" dirty="0"/>
              <a:t>Building Capacity to Engage in Life!</a:t>
            </a:r>
          </a:p>
          <a:p>
            <a:endParaRPr lang="en-US" dirty="0"/>
          </a:p>
          <a:p>
            <a:r>
              <a:rPr lang="en-US" dirty="0"/>
              <a:t>Nora English </a:t>
            </a:r>
          </a:p>
          <a:p>
            <a:r>
              <a:rPr lang="en-US" dirty="0"/>
              <a:t>Occupational Therapist</a:t>
            </a:r>
          </a:p>
        </p:txBody>
      </p:sp>
    </p:spTree>
    <p:extLst>
      <p:ext uri="{BB962C8B-B14F-4D97-AF65-F5344CB8AC3E}">
        <p14:creationId xmlns:p14="http://schemas.microsoft.com/office/powerpoint/2010/main" val="1598318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93DD1-F5CE-0089-2102-B65A70E1BA1C}"/>
              </a:ext>
            </a:extLst>
          </p:cNvPr>
          <p:cNvSpPr>
            <a:spLocks noGrp="1"/>
          </p:cNvSpPr>
          <p:nvPr>
            <p:ph type="title"/>
          </p:nvPr>
        </p:nvSpPr>
        <p:spPr/>
        <p:txBody>
          <a:bodyPr/>
          <a:lstStyle/>
          <a:p>
            <a:r>
              <a:rPr lang="en-US" dirty="0"/>
              <a:t>Guiding Questions</a:t>
            </a:r>
          </a:p>
        </p:txBody>
      </p:sp>
      <p:sp>
        <p:nvSpPr>
          <p:cNvPr id="3" name="Text Placeholder 2">
            <a:extLst>
              <a:ext uri="{FF2B5EF4-FFF2-40B4-BE49-F238E27FC236}">
                <a16:creationId xmlns:a16="http://schemas.microsoft.com/office/drawing/2014/main" id="{CF0AB5DC-B0F4-7486-6D02-4A03CE8A1E90}"/>
              </a:ext>
            </a:extLst>
          </p:cNvPr>
          <p:cNvSpPr>
            <a:spLocks noGrp="1"/>
          </p:cNvSpPr>
          <p:nvPr>
            <p:ph type="body" sz="quarter" idx="10"/>
          </p:nvPr>
        </p:nvSpPr>
        <p:spPr>
          <a:xfrm>
            <a:off x="3603170" y="1970314"/>
            <a:ext cx="6760029" cy="4036175"/>
          </a:xfrm>
        </p:spPr>
        <p:txBody>
          <a:bodyPr/>
          <a:lstStyle/>
          <a:p>
            <a:pPr marL="0" indent="0">
              <a:buNone/>
            </a:pPr>
            <a:r>
              <a:rPr lang="en-AU" dirty="0">
                <a:latin typeface="Times" pitchFamily="2" charset="0"/>
              </a:rPr>
              <a:t>FLOW </a:t>
            </a:r>
          </a:p>
          <a:p>
            <a:r>
              <a:rPr lang="en-AU" dirty="0">
                <a:latin typeface="Times" pitchFamily="2" charset="0"/>
              </a:rPr>
              <a:t>If your life was like a river, what does it look like?</a:t>
            </a:r>
          </a:p>
          <a:p>
            <a:r>
              <a:rPr lang="en-AU" dirty="0">
                <a:latin typeface="Times" pitchFamily="2" charset="0"/>
              </a:rPr>
              <a:t>How would you describe the flow now, in the past and the future?</a:t>
            </a:r>
          </a:p>
          <a:p>
            <a:pPr marL="0" indent="0">
              <a:buNone/>
            </a:pPr>
            <a:r>
              <a:rPr lang="en-AU" dirty="0">
                <a:latin typeface="Times" pitchFamily="2" charset="0"/>
              </a:rPr>
              <a:t>ROCKS</a:t>
            </a:r>
          </a:p>
          <a:p>
            <a:r>
              <a:rPr lang="en-AU" dirty="0">
                <a:latin typeface="Times" pitchFamily="2" charset="0"/>
              </a:rPr>
              <a:t>What difficulties and challenges are you having now, had in the past and expect in the future?</a:t>
            </a:r>
            <a:endParaRPr lang="en-US" dirty="0"/>
          </a:p>
        </p:txBody>
      </p:sp>
      <p:pic>
        <p:nvPicPr>
          <p:cNvPr id="5" name="Picture 4">
            <a:extLst>
              <a:ext uri="{FF2B5EF4-FFF2-40B4-BE49-F238E27FC236}">
                <a16:creationId xmlns:a16="http://schemas.microsoft.com/office/drawing/2014/main" id="{70401ECA-398E-BDF2-0BE2-EA899366CF07}"/>
              </a:ext>
            </a:extLst>
          </p:cNvPr>
          <p:cNvPicPr>
            <a:picLocks noChangeAspect="1"/>
          </p:cNvPicPr>
          <p:nvPr/>
        </p:nvPicPr>
        <p:blipFill>
          <a:blip r:embed="rId2"/>
          <a:stretch>
            <a:fillRect/>
          </a:stretch>
        </p:blipFill>
        <p:spPr>
          <a:xfrm>
            <a:off x="1444169" y="2136015"/>
            <a:ext cx="1498600" cy="3530600"/>
          </a:xfrm>
          <a:prstGeom prst="rect">
            <a:avLst/>
          </a:prstGeom>
        </p:spPr>
      </p:pic>
    </p:spTree>
    <p:extLst>
      <p:ext uri="{BB962C8B-B14F-4D97-AF65-F5344CB8AC3E}">
        <p14:creationId xmlns:p14="http://schemas.microsoft.com/office/powerpoint/2010/main" val="121405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C064-7AB7-6E17-9341-25B13D8DA1D9}"/>
              </a:ext>
            </a:extLst>
          </p:cNvPr>
          <p:cNvSpPr>
            <a:spLocks noGrp="1"/>
          </p:cNvSpPr>
          <p:nvPr>
            <p:ph type="title"/>
          </p:nvPr>
        </p:nvSpPr>
        <p:spPr/>
        <p:txBody>
          <a:bodyPr/>
          <a:lstStyle/>
          <a:p>
            <a:r>
              <a:rPr lang="en-US" dirty="0"/>
              <a:t>Guiding Questions</a:t>
            </a:r>
          </a:p>
        </p:txBody>
      </p:sp>
      <p:sp>
        <p:nvSpPr>
          <p:cNvPr id="3" name="Text Placeholder 2">
            <a:extLst>
              <a:ext uri="{FF2B5EF4-FFF2-40B4-BE49-F238E27FC236}">
                <a16:creationId xmlns:a16="http://schemas.microsoft.com/office/drawing/2014/main" id="{3BD2B028-266C-4380-D9D7-9FFC668BFE2E}"/>
              </a:ext>
            </a:extLst>
          </p:cNvPr>
          <p:cNvSpPr>
            <a:spLocks noGrp="1"/>
          </p:cNvSpPr>
          <p:nvPr>
            <p:ph type="body" sz="quarter" idx="10"/>
          </p:nvPr>
        </p:nvSpPr>
        <p:spPr>
          <a:xfrm>
            <a:off x="508000" y="2076563"/>
            <a:ext cx="8385629" cy="3997665"/>
          </a:xfrm>
        </p:spPr>
        <p:txBody>
          <a:bodyPr/>
          <a:lstStyle/>
          <a:p>
            <a:pPr marL="0" indent="0">
              <a:buNone/>
            </a:pPr>
            <a:r>
              <a:rPr lang="en-US" dirty="0">
                <a:latin typeface="Times" pitchFamily="2" charset="0"/>
              </a:rPr>
              <a:t>RIVER BANKS</a:t>
            </a:r>
          </a:p>
          <a:p>
            <a:r>
              <a:rPr lang="en-US" dirty="0">
                <a:latin typeface="Times" pitchFamily="2" charset="0"/>
              </a:rPr>
              <a:t>Who do you live with now, in the past and the future?</a:t>
            </a:r>
          </a:p>
          <a:p>
            <a:r>
              <a:rPr lang="en-US" dirty="0">
                <a:latin typeface="Times" pitchFamily="2" charset="0"/>
              </a:rPr>
              <a:t>Who supports you?</a:t>
            </a:r>
          </a:p>
          <a:p>
            <a:pPr marL="0" indent="0">
              <a:buNone/>
            </a:pPr>
            <a:r>
              <a:rPr lang="en-US" dirty="0">
                <a:latin typeface="Times" pitchFamily="2" charset="0"/>
              </a:rPr>
              <a:t>DRIFTWOOD</a:t>
            </a:r>
          </a:p>
          <a:p>
            <a:r>
              <a:rPr lang="en-US" dirty="0">
                <a:latin typeface="Times" pitchFamily="2" charset="0"/>
              </a:rPr>
              <a:t>Do you have any special skills, abilities, experiences?</a:t>
            </a:r>
          </a:p>
          <a:p>
            <a:r>
              <a:rPr lang="en-US" dirty="0">
                <a:latin typeface="Times" pitchFamily="2" charset="0"/>
              </a:rPr>
              <a:t>What are your personal traits, characteristics, values, beliefs and principles?</a:t>
            </a:r>
          </a:p>
          <a:p>
            <a:r>
              <a:rPr lang="en-US" dirty="0">
                <a:latin typeface="Times" pitchFamily="2" charset="0"/>
              </a:rPr>
              <a:t>What is your financial situation like?</a:t>
            </a:r>
          </a:p>
          <a:p>
            <a:endParaRPr lang="en-US" dirty="0">
              <a:latin typeface="Times" pitchFamily="2" charset="0"/>
            </a:endParaRPr>
          </a:p>
        </p:txBody>
      </p:sp>
      <p:pic>
        <p:nvPicPr>
          <p:cNvPr id="5" name="Picture 4">
            <a:extLst>
              <a:ext uri="{FF2B5EF4-FFF2-40B4-BE49-F238E27FC236}">
                <a16:creationId xmlns:a16="http://schemas.microsoft.com/office/drawing/2014/main" id="{2589996B-5F3E-889D-0789-5670DC179C1C}"/>
              </a:ext>
            </a:extLst>
          </p:cNvPr>
          <p:cNvPicPr>
            <a:picLocks noChangeAspect="1"/>
          </p:cNvPicPr>
          <p:nvPr/>
        </p:nvPicPr>
        <p:blipFill>
          <a:blip r:embed="rId2"/>
          <a:stretch>
            <a:fillRect/>
          </a:stretch>
        </p:blipFill>
        <p:spPr>
          <a:xfrm>
            <a:off x="8676822" y="0"/>
            <a:ext cx="1498600" cy="3530600"/>
          </a:xfrm>
          <a:prstGeom prst="rect">
            <a:avLst/>
          </a:prstGeom>
        </p:spPr>
      </p:pic>
      <p:pic>
        <p:nvPicPr>
          <p:cNvPr id="6" name="Picture 5">
            <a:extLst>
              <a:ext uri="{FF2B5EF4-FFF2-40B4-BE49-F238E27FC236}">
                <a16:creationId xmlns:a16="http://schemas.microsoft.com/office/drawing/2014/main" id="{B9580DD5-3414-7714-80D8-74DD95CC8641}"/>
              </a:ext>
            </a:extLst>
          </p:cNvPr>
          <p:cNvPicPr>
            <a:picLocks noChangeAspect="1"/>
          </p:cNvPicPr>
          <p:nvPr/>
        </p:nvPicPr>
        <p:blipFill>
          <a:blip r:embed="rId2"/>
          <a:stretch>
            <a:fillRect/>
          </a:stretch>
        </p:blipFill>
        <p:spPr>
          <a:xfrm>
            <a:off x="10589986" y="2004133"/>
            <a:ext cx="1498600" cy="2437238"/>
          </a:xfrm>
          <a:prstGeom prst="rect">
            <a:avLst/>
          </a:prstGeom>
        </p:spPr>
      </p:pic>
    </p:spTree>
    <p:extLst>
      <p:ext uri="{BB962C8B-B14F-4D97-AF65-F5344CB8AC3E}">
        <p14:creationId xmlns:p14="http://schemas.microsoft.com/office/powerpoint/2010/main" val="120136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2F3A-B194-6B47-7102-C14DA1499BBF}"/>
              </a:ext>
            </a:extLst>
          </p:cNvPr>
          <p:cNvSpPr>
            <a:spLocks noGrp="1"/>
          </p:cNvSpPr>
          <p:nvPr>
            <p:ph type="ctrTitle"/>
          </p:nvPr>
        </p:nvSpPr>
        <p:spPr/>
        <p:txBody>
          <a:bodyPr/>
          <a:lstStyle/>
          <a:p>
            <a:r>
              <a:rPr lang="en-US" dirty="0"/>
              <a:t>References</a:t>
            </a:r>
          </a:p>
        </p:txBody>
      </p:sp>
      <p:sp>
        <p:nvSpPr>
          <p:cNvPr id="3" name="Subtitle 2">
            <a:extLst>
              <a:ext uri="{FF2B5EF4-FFF2-40B4-BE49-F238E27FC236}">
                <a16:creationId xmlns:a16="http://schemas.microsoft.com/office/drawing/2014/main" id="{D03DF8D5-2E6D-EFBE-C60C-54CDDF19A896}"/>
              </a:ext>
            </a:extLst>
          </p:cNvPr>
          <p:cNvSpPr>
            <a:spLocks noGrp="1"/>
          </p:cNvSpPr>
          <p:nvPr>
            <p:ph type="subTitle" idx="1"/>
          </p:nvPr>
        </p:nvSpPr>
        <p:spPr/>
        <p:txBody>
          <a:bodyPr/>
          <a:lstStyle/>
          <a:p>
            <a:r>
              <a:rPr lang="en-AU" dirty="0">
                <a:effectLst/>
                <a:latin typeface="Times" pitchFamily="2" charset="0"/>
              </a:rPr>
              <a:t>Kawa Model official website: </a:t>
            </a:r>
            <a:r>
              <a:rPr lang="en-AU" dirty="0" err="1">
                <a:effectLst/>
                <a:latin typeface="Times" pitchFamily="2" charset="0"/>
              </a:rPr>
              <a:t>www.kawamodel.com</a:t>
            </a:r>
            <a:endParaRPr lang="en-AU" dirty="0">
              <a:effectLst/>
              <a:latin typeface="Times" pitchFamily="2" charset="0"/>
            </a:endParaRPr>
          </a:p>
          <a:p>
            <a:r>
              <a:rPr lang="en-AU" dirty="0">
                <a:effectLst/>
                <a:latin typeface="Times" pitchFamily="2" charset="0"/>
              </a:rPr>
              <a:t>Teoh J. Y. &amp; </a:t>
            </a:r>
            <a:r>
              <a:rPr lang="en-AU" dirty="0" err="1">
                <a:effectLst/>
                <a:latin typeface="Times" pitchFamily="2" charset="0"/>
              </a:rPr>
              <a:t>Iwama</a:t>
            </a:r>
            <a:r>
              <a:rPr lang="en-AU" dirty="0">
                <a:effectLst/>
                <a:latin typeface="Times" pitchFamily="2" charset="0"/>
              </a:rPr>
              <a:t> M. (2015) The Kawa Model Made Easy, A Guide to Applying the Kawa Model in Occupational Therapy Practice (2</a:t>
            </a:r>
            <a:r>
              <a:rPr lang="en-AU" baseline="30000" dirty="0">
                <a:effectLst/>
                <a:latin typeface="Times" pitchFamily="2" charset="0"/>
              </a:rPr>
              <a:t>nd</a:t>
            </a:r>
            <a:r>
              <a:rPr lang="en-AU" dirty="0">
                <a:effectLst/>
                <a:latin typeface="Times" pitchFamily="2" charset="0"/>
              </a:rPr>
              <a:t> Edition)</a:t>
            </a:r>
          </a:p>
          <a:p>
            <a:endParaRPr lang="en-US" dirty="0"/>
          </a:p>
        </p:txBody>
      </p:sp>
    </p:spTree>
    <p:extLst>
      <p:ext uri="{BB962C8B-B14F-4D97-AF65-F5344CB8AC3E}">
        <p14:creationId xmlns:p14="http://schemas.microsoft.com/office/powerpoint/2010/main" val="396297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D546-0099-CDB8-477A-C2D0C3FBFC3C}"/>
              </a:ext>
            </a:extLst>
          </p:cNvPr>
          <p:cNvSpPr>
            <a:spLocks noGrp="1"/>
          </p:cNvSpPr>
          <p:nvPr>
            <p:ph type="title"/>
          </p:nvPr>
        </p:nvSpPr>
        <p:spPr/>
        <p:txBody>
          <a:bodyPr/>
          <a:lstStyle/>
          <a:p>
            <a:r>
              <a:rPr lang="en-US" dirty="0"/>
              <a:t>What is Occupational Therapy?</a:t>
            </a:r>
          </a:p>
        </p:txBody>
      </p:sp>
      <p:sp>
        <p:nvSpPr>
          <p:cNvPr id="3" name="Text Placeholder 2">
            <a:extLst>
              <a:ext uri="{FF2B5EF4-FFF2-40B4-BE49-F238E27FC236}">
                <a16:creationId xmlns:a16="http://schemas.microsoft.com/office/drawing/2014/main" id="{5FA427BF-FA09-946F-CC3B-18AC22686399}"/>
              </a:ext>
            </a:extLst>
          </p:cNvPr>
          <p:cNvSpPr>
            <a:spLocks noGrp="1"/>
          </p:cNvSpPr>
          <p:nvPr>
            <p:ph type="body" sz="quarter" idx="10"/>
          </p:nvPr>
        </p:nvSpPr>
        <p:spPr>
          <a:xfrm>
            <a:off x="5268686" y="2846552"/>
            <a:ext cx="7489371" cy="2535238"/>
          </a:xfrm>
        </p:spPr>
        <p:txBody>
          <a:bodyPr/>
          <a:lstStyle/>
          <a:p>
            <a:r>
              <a:rPr lang="en-AU" dirty="0">
                <a:effectLst/>
                <a:latin typeface="Times" pitchFamily="2" charset="0"/>
              </a:rPr>
              <a:t>Occupational therapy is a health profession recognized as having expertise in facilitating and enabling people to solve practical problems in everyday life so that they can engage and participate in roles, processes and activities that are important and of value to them.</a:t>
            </a:r>
          </a:p>
          <a:p>
            <a:r>
              <a:rPr lang="en-AU" dirty="0">
                <a:effectLst/>
                <a:latin typeface="Times" pitchFamily="2" charset="0"/>
              </a:rPr>
              <a:t>The health professional delivering this specialized service is called an occupational therapist or OT.</a:t>
            </a:r>
          </a:p>
          <a:p>
            <a:endParaRPr lang="en-US" dirty="0"/>
          </a:p>
        </p:txBody>
      </p:sp>
      <p:sp>
        <p:nvSpPr>
          <p:cNvPr id="4" name="TextBox 3">
            <a:extLst>
              <a:ext uri="{FF2B5EF4-FFF2-40B4-BE49-F238E27FC236}">
                <a16:creationId xmlns:a16="http://schemas.microsoft.com/office/drawing/2014/main" id="{DE163E49-9619-369B-FE9F-6AA0D175F565}"/>
              </a:ext>
            </a:extLst>
          </p:cNvPr>
          <p:cNvSpPr txBox="1"/>
          <p:nvPr/>
        </p:nvSpPr>
        <p:spPr>
          <a:xfrm>
            <a:off x="8795657" y="7620000"/>
            <a:ext cx="2441117" cy="369332"/>
          </a:xfrm>
          <a:prstGeom prst="rect">
            <a:avLst/>
          </a:prstGeom>
          <a:noFill/>
        </p:spPr>
        <p:txBody>
          <a:bodyPr wrap="none" rtlCol="0">
            <a:spAutoFit/>
          </a:bodyPr>
          <a:lstStyle/>
          <a:p>
            <a:r>
              <a:rPr lang="en-US" dirty="0">
                <a:solidFill>
                  <a:schemeClr val="bg1"/>
                </a:solidFill>
              </a:rPr>
              <a:t>Teoh J. Y. &amp; </a:t>
            </a:r>
            <a:r>
              <a:rPr lang="en-US" dirty="0" err="1">
                <a:solidFill>
                  <a:schemeClr val="bg1"/>
                </a:solidFill>
              </a:rPr>
              <a:t>Iwama</a:t>
            </a:r>
            <a:r>
              <a:rPr lang="en-US" dirty="0">
                <a:solidFill>
                  <a:schemeClr val="bg1"/>
                </a:solidFill>
              </a:rPr>
              <a:t> M. K.</a:t>
            </a:r>
          </a:p>
        </p:txBody>
      </p:sp>
    </p:spTree>
    <p:extLst>
      <p:ext uri="{BB962C8B-B14F-4D97-AF65-F5344CB8AC3E}">
        <p14:creationId xmlns:p14="http://schemas.microsoft.com/office/powerpoint/2010/main" val="223249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42FC1-DED8-81E8-419E-440087E75F09}"/>
              </a:ext>
            </a:extLst>
          </p:cNvPr>
          <p:cNvSpPr>
            <a:spLocks noGrp="1"/>
          </p:cNvSpPr>
          <p:nvPr>
            <p:ph type="title"/>
          </p:nvPr>
        </p:nvSpPr>
        <p:spPr/>
        <p:txBody>
          <a:bodyPr/>
          <a:lstStyle/>
          <a:p>
            <a:r>
              <a:rPr lang="en-US" dirty="0"/>
              <a:t>How is an OT different to other professions?</a:t>
            </a:r>
          </a:p>
        </p:txBody>
      </p:sp>
      <p:sp>
        <p:nvSpPr>
          <p:cNvPr id="3" name="Text Placeholder 2">
            <a:extLst>
              <a:ext uri="{FF2B5EF4-FFF2-40B4-BE49-F238E27FC236}">
                <a16:creationId xmlns:a16="http://schemas.microsoft.com/office/drawing/2014/main" id="{87A6D024-7A89-0995-4D16-2DF48FDB6C93}"/>
              </a:ext>
            </a:extLst>
          </p:cNvPr>
          <p:cNvSpPr>
            <a:spLocks noGrp="1"/>
          </p:cNvSpPr>
          <p:nvPr>
            <p:ph type="body" sz="quarter" idx="10"/>
          </p:nvPr>
        </p:nvSpPr>
        <p:spPr>
          <a:xfrm>
            <a:off x="508000" y="2632075"/>
            <a:ext cx="9572171" cy="3374414"/>
          </a:xfrm>
        </p:spPr>
        <p:txBody>
          <a:bodyPr/>
          <a:lstStyle/>
          <a:p>
            <a:r>
              <a:rPr lang="en-AU" dirty="0">
                <a:effectLst/>
                <a:latin typeface="Times" pitchFamily="2" charset="0"/>
                <a:ea typeface="Open Sans" panose="020B0606030504020204" pitchFamily="34" charset="0"/>
                <a:cs typeface="Arial" panose="020B0604020202020204" pitchFamily="34" charset="0"/>
              </a:rPr>
              <a:t>Conventional health professionals are concerned with pathology and other illness processes located in the human body.</a:t>
            </a:r>
          </a:p>
          <a:p>
            <a:r>
              <a:rPr lang="en-AU" dirty="0">
                <a:effectLst/>
                <a:latin typeface="Times" pitchFamily="2" charset="0"/>
                <a:ea typeface="Open Sans" panose="020B0606030504020204" pitchFamily="34" charset="0"/>
                <a:cs typeface="Arial" panose="020B0604020202020204" pitchFamily="34" charset="0"/>
              </a:rPr>
              <a:t>Occupational therapists are concerned with the consequences of those pathologies and issues on experiences and needs of daily life, including how they affect interactions with other people and the physical environment.</a:t>
            </a:r>
          </a:p>
          <a:p>
            <a:endParaRPr lang="en-US" dirty="0"/>
          </a:p>
        </p:txBody>
      </p:sp>
    </p:spTree>
    <p:extLst>
      <p:ext uri="{BB962C8B-B14F-4D97-AF65-F5344CB8AC3E}">
        <p14:creationId xmlns:p14="http://schemas.microsoft.com/office/powerpoint/2010/main" val="229039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6424-F353-2D11-DDCF-E0DD01D98CD5}"/>
              </a:ext>
            </a:extLst>
          </p:cNvPr>
          <p:cNvSpPr>
            <a:spLocks noGrp="1"/>
          </p:cNvSpPr>
          <p:nvPr>
            <p:ph type="title"/>
          </p:nvPr>
        </p:nvSpPr>
        <p:spPr/>
        <p:txBody>
          <a:bodyPr/>
          <a:lstStyle/>
          <a:p>
            <a:r>
              <a:rPr lang="en-US" dirty="0"/>
              <a:t>How do OTs work?</a:t>
            </a:r>
          </a:p>
        </p:txBody>
      </p:sp>
      <p:sp>
        <p:nvSpPr>
          <p:cNvPr id="3" name="Text Placeholder 2">
            <a:extLst>
              <a:ext uri="{FF2B5EF4-FFF2-40B4-BE49-F238E27FC236}">
                <a16:creationId xmlns:a16="http://schemas.microsoft.com/office/drawing/2014/main" id="{0CD81FDB-EA30-1264-AD33-6F9FAD911A9F}"/>
              </a:ext>
            </a:extLst>
          </p:cNvPr>
          <p:cNvSpPr>
            <a:spLocks noGrp="1"/>
          </p:cNvSpPr>
          <p:nvPr>
            <p:ph type="body" sz="quarter" idx="10"/>
          </p:nvPr>
        </p:nvSpPr>
        <p:spPr>
          <a:xfrm>
            <a:off x="508000" y="2009888"/>
            <a:ext cx="8432828" cy="3374414"/>
          </a:xfrm>
        </p:spPr>
        <p:txBody>
          <a:bodyPr/>
          <a:lstStyle/>
          <a:p>
            <a:r>
              <a:rPr lang="en-AU" dirty="0">
                <a:effectLst/>
                <a:latin typeface="Times" pitchFamily="2" charset="0"/>
              </a:rPr>
              <a:t>First, they seek to understand what the consequences and effects of pathology and issues are on life experience occurring within their daily environments and how that affects the people around them.</a:t>
            </a:r>
          </a:p>
          <a:p>
            <a:r>
              <a:rPr lang="en-AU" dirty="0">
                <a:effectLst/>
                <a:latin typeface="Times" pitchFamily="2" charset="0"/>
              </a:rPr>
              <a:t>Then they work with clients to restore, increase or maintain their capacity to engage and participate in daily life activities, not just pertaining to the client with the pathology or problems themselves, but also with the persons around them, their physical environment.</a:t>
            </a:r>
          </a:p>
          <a:p>
            <a:endParaRPr lang="en-US" dirty="0"/>
          </a:p>
        </p:txBody>
      </p:sp>
    </p:spTree>
    <p:extLst>
      <p:ext uri="{BB962C8B-B14F-4D97-AF65-F5344CB8AC3E}">
        <p14:creationId xmlns:p14="http://schemas.microsoft.com/office/powerpoint/2010/main" val="16070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43D2EA-D80E-AF44-0325-DB32FBF1CF32}"/>
              </a:ext>
            </a:extLst>
          </p:cNvPr>
          <p:cNvSpPr>
            <a:spLocks noGrp="1"/>
          </p:cNvSpPr>
          <p:nvPr>
            <p:ph type="body" sz="quarter" idx="10"/>
          </p:nvPr>
        </p:nvSpPr>
        <p:spPr>
          <a:xfrm>
            <a:off x="508000" y="2002971"/>
            <a:ext cx="10682514" cy="4003518"/>
          </a:xfrm>
        </p:spPr>
        <p:txBody>
          <a:bodyPr/>
          <a:lstStyle/>
          <a:p>
            <a:pPr marL="0" indent="0">
              <a:buNone/>
            </a:pPr>
            <a:r>
              <a:rPr lang="en-AU" i="1" dirty="0">
                <a:effectLst/>
                <a:latin typeface="Times" pitchFamily="2" charset="0"/>
              </a:rPr>
              <a:t>A functional life devoid of meaning is merely existence, not living. Robots perform tasks, people engage in life activities to create and derive meaning.</a:t>
            </a:r>
          </a:p>
          <a:p>
            <a:pPr marL="0" indent="0">
              <a:buNone/>
            </a:pPr>
            <a:endParaRPr lang="en-AU" dirty="0">
              <a:effectLst/>
              <a:latin typeface="Times" pitchFamily="2" charset="0"/>
            </a:endParaRPr>
          </a:p>
          <a:p>
            <a:pPr marL="0" indent="0" algn="r">
              <a:buNone/>
            </a:pPr>
            <a:r>
              <a:rPr lang="en-AU" dirty="0">
                <a:effectLst/>
                <a:latin typeface="Times" pitchFamily="2" charset="0"/>
              </a:rPr>
              <a:t>~ Charles Christiansen (2010)</a:t>
            </a:r>
          </a:p>
          <a:p>
            <a:endParaRPr lang="en-US" dirty="0"/>
          </a:p>
        </p:txBody>
      </p:sp>
    </p:spTree>
    <p:extLst>
      <p:ext uri="{BB962C8B-B14F-4D97-AF65-F5344CB8AC3E}">
        <p14:creationId xmlns:p14="http://schemas.microsoft.com/office/powerpoint/2010/main" val="352418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E716-8F13-1CB9-86D2-2513F147F9F4}"/>
              </a:ext>
            </a:extLst>
          </p:cNvPr>
          <p:cNvSpPr>
            <a:spLocks noGrp="1"/>
          </p:cNvSpPr>
          <p:nvPr>
            <p:ph type="title"/>
          </p:nvPr>
        </p:nvSpPr>
        <p:spPr/>
        <p:txBody>
          <a:bodyPr/>
          <a:lstStyle/>
          <a:p>
            <a:br>
              <a:rPr lang="en-AU" sz="1800" b="0" dirty="0">
                <a:effectLst/>
                <a:latin typeface="Times" pitchFamily="2" charset="0"/>
              </a:rPr>
            </a:br>
            <a:endParaRPr lang="en-US" sz="1800" b="0" dirty="0"/>
          </a:p>
        </p:txBody>
      </p:sp>
      <p:sp>
        <p:nvSpPr>
          <p:cNvPr id="3" name="Text Placeholder 2">
            <a:extLst>
              <a:ext uri="{FF2B5EF4-FFF2-40B4-BE49-F238E27FC236}">
                <a16:creationId xmlns:a16="http://schemas.microsoft.com/office/drawing/2014/main" id="{737C4FBE-B53E-A852-D98B-D2045A757684}"/>
              </a:ext>
            </a:extLst>
          </p:cNvPr>
          <p:cNvSpPr>
            <a:spLocks noGrp="1"/>
          </p:cNvSpPr>
          <p:nvPr>
            <p:ph type="body" sz="quarter" idx="10"/>
          </p:nvPr>
        </p:nvSpPr>
        <p:spPr>
          <a:xfrm>
            <a:off x="638628" y="2631735"/>
            <a:ext cx="8432828" cy="3374414"/>
          </a:xfrm>
        </p:spPr>
        <p:txBody>
          <a:bodyPr/>
          <a:lstStyle/>
          <a:p>
            <a:r>
              <a:rPr lang="en-AU" dirty="0">
                <a:latin typeface="Times" pitchFamily="2" charset="0"/>
              </a:rPr>
              <a:t>Occupational Therapy begins with u</a:t>
            </a:r>
            <a:r>
              <a:rPr lang="en-AU" dirty="0">
                <a:effectLst/>
                <a:latin typeface="Times" pitchFamily="2" charset="0"/>
              </a:rPr>
              <a:t>nderstanding the client’s story of their daily life experience.</a:t>
            </a:r>
          </a:p>
          <a:p>
            <a:r>
              <a:rPr lang="en-AU" dirty="0">
                <a:latin typeface="Times" pitchFamily="2" charset="0"/>
              </a:rPr>
              <a:t>We use Models of Practice and Frame of Reference.</a:t>
            </a:r>
          </a:p>
          <a:p>
            <a:r>
              <a:rPr lang="en-AU" dirty="0">
                <a:effectLst/>
                <a:latin typeface="Times" pitchFamily="2" charset="0"/>
              </a:rPr>
              <a:t>Kawa Model</a:t>
            </a:r>
          </a:p>
          <a:p>
            <a:endParaRPr lang="en-US" dirty="0"/>
          </a:p>
        </p:txBody>
      </p:sp>
      <p:sp>
        <p:nvSpPr>
          <p:cNvPr id="5" name="TextBox 4">
            <a:extLst>
              <a:ext uri="{FF2B5EF4-FFF2-40B4-BE49-F238E27FC236}">
                <a16:creationId xmlns:a16="http://schemas.microsoft.com/office/drawing/2014/main" id="{61023ECB-23EF-EF2E-1809-DFA36CD4F5F9}"/>
              </a:ext>
            </a:extLst>
          </p:cNvPr>
          <p:cNvSpPr txBox="1"/>
          <p:nvPr/>
        </p:nvSpPr>
        <p:spPr>
          <a:xfrm>
            <a:off x="1219199" y="1807029"/>
            <a:ext cx="8817429" cy="769441"/>
          </a:xfrm>
          <a:prstGeom prst="rect">
            <a:avLst/>
          </a:prstGeom>
          <a:noFill/>
        </p:spPr>
        <p:txBody>
          <a:bodyPr wrap="square" rtlCol="0">
            <a:spAutoFit/>
          </a:bodyPr>
          <a:lstStyle/>
          <a:p>
            <a:r>
              <a:rPr lang="en-US" sz="4400" b="1" dirty="0">
                <a:solidFill>
                  <a:srgbClr val="383C98"/>
                </a:solidFill>
                <a:latin typeface="Open Sans" panose="020B0606030504020204" pitchFamily="34" charset="0"/>
                <a:ea typeface="Open Sans" panose="020B0606030504020204" pitchFamily="34" charset="0"/>
                <a:cs typeface="Open Sans" panose="020B0606030504020204" pitchFamily="34" charset="0"/>
              </a:rPr>
              <a:t>OT Begins with Understanding</a:t>
            </a:r>
          </a:p>
        </p:txBody>
      </p:sp>
    </p:spTree>
    <p:extLst>
      <p:ext uri="{BB962C8B-B14F-4D97-AF65-F5344CB8AC3E}">
        <p14:creationId xmlns:p14="http://schemas.microsoft.com/office/powerpoint/2010/main" val="218103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D546-0099-CDB8-477A-C2D0C3FBFC3C}"/>
              </a:ext>
            </a:extLst>
          </p:cNvPr>
          <p:cNvSpPr>
            <a:spLocks noGrp="1"/>
          </p:cNvSpPr>
          <p:nvPr>
            <p:ph type="title"/>
          </p:nvPr>
        </p:nvSpPr>
        <p:spPr/>
        <p:txBody>
          <a:bodyPr/>
          <a:lstStyle/>
          <a:p>
            <a:r>
              <a:rPr lang="en-US" dirty="0"/>
              <a:t>What is the Kawa Model?</a:t>
            </a:r>
          </a:p>
        </p:txBody>
      </p:sp>
      <p:sp>
        <p:nvSpPr>
          <p:cNvPr id="3" name="Text Placeholder 2">
            <a:extLst>
              <a:ext uri="{FF2B5EF4-FFF2-40B4-BE49-F238E27FC236}">
                <a16:creationId xmlns:a16="http://schemas.microsoft.com/office/drawing/2014/main" id="{5FA427BF-FA09-946F-CC3B-18AC22686399}"/>
              </a:ext>
            </a:extLst>
          </p:cNvPr>
          <p:cNvSpPr>
            <a:spLocks noGrp="1"/>
          </p:cNvSpPr>
          <p:nvPr>
            <p:ph type="body" sz="quarter" idx="10"/>
          </p:nvPr>
        </p:nvSpPr>
        <p:spPr>
          <a:xfrm>
            <a:off x="5050971" y="2138991"/>
            <a:ext cx="7489371" cy="4338019"/>
          </a:xfrm>
        </p:spPr>
        <p:txBody>
          <a:bodyPr/>
          <a:lstStyle/>
          <a:p>
            <a:r>
              <a:rPr lang="en-US" dirty="0">
                <a:latin typeface="Times" pitchFamily="2" charset="0"/>
              </a:rPr>
              <a:t>Kawa is the Japanese word for ’River’.</a:t>
            </a:r>
          </a:p>
          <a:p>
            <a:r>
              <a:rPr lang="en-AU" dirty="0">
                <a:effectLst/>
                <a:latin typeface="Times" pitchFamily="2" charset="0"/>
              </a:rPr>
              <a:t>The Kawa Model uses the natural metaphor of a river to depict one’s life journey.</a:t>
            </a:r>
          </a:p>
          <a:p>
            <a:r>
              <a:rPr lang="en-AU" dirty="0">
                <a:latin typeface="Times" pitchFamily="2" charset="0"/>
              </a:rPr>
              <a:t>L</a:t>
            </a:r>
            <a:r>
              <a:rPr lang="en-AU" dirty="0">
                <a:effectLst/>
                <a:latin typeface="Times" pitchFamily="2" charset="0"/>
              </a:rPr>
              <a:t>ife is like a river, flowing from the high lands down to the ocean.</a:t>
            </a:r>
          </a:p>
          <a:p>
            <a:r>
              <a:rPr lang="en-AU" dirty="0">
                <a:effectLst/>
                <a:latin typeface="Times" pitchFamily="2" charset="0"/>
              </a:rPr>
              <a:t>Along its meandering path, the quality and character of its flow will vary from place to place, from instance to instance.</a:t>
            </a:r>
          </a:p>
          <a:p>
            <a:r>
              <a:rPr lang="en-AU" dirty="0">
                <a:effectLst/>
                <a:latin typeface="Times" pitchFamily="2" charset="0"/>
              </a:rPr>
              <a:t>OTs try to enable, assist, restore and maximize their clients’ life flow.</a:t>
            </a:r>
          </a:p>
          <a:p>
            <a:endParaRPr lang="en-AU" dirty="0">
              <a:effectLst/>
              <a:latin typeface="Times" pitchFamily="2" charset="0"/>
            </a:endParaRPr>
          </a:p>
          <a:p>
            <a:endParaRPr lang="en-AU" dirty="0">
              <a:effectLst/>
              <a:latin typeface="Times" pitchFamily="2" charset="0"/>
            </a:endParaRPr>
          </a:p>
          <a:p>
            <a:endParaRPr lang="en-AU" dirty="0">
              <a:effectLst/>
              <a:latin typeface="Times" pitchFamily="2" charset="0"/>
            </a:endParaRPr>
          </a:p>
          <a:p>
            <a:endParaRPr lang="en-US" dirty="0"/>
          </a:p>
        </p:txBody>
      </p:sp>
      <p:sp>
        <p:nvSpPr>
          <p:cNvPr id="4" name="TextBox 3">
            <a:extLst>
              <a:ext uri="{FF2B5EF4-FFF2-40B4-BE49-F238E27FC236}">
                <a16:creationId xmlns:a16="http://schemas.microsoft.com/office/drawing/2014/main" id="{DE163E49-9619-369B-FE9F-6AA0D175F565}"/>
              </a:ext>
            </a:extLst>
          </p:cNvPr>
          <p:cNvSpPr txBox="1"/>
          <p:nvPr/>
        </p:nvSpPr>
        <p:spPr>
          <a:xfrm>
            <a:off x="8795657" y="7620000"/>
            <a:ext cx="2441117" cy="369332"/>
          </a:xfrm>
          <a:prstGeom prst="rect">
            <a:avLst/>
          </a:prstGeom>
          <a:noFill/>
        </p:spPr>
        <p:txBody>
          <a:bodyPr wrap="none" rtlCol="0">
            <a:spAutoFit/>
          </a:bodyPr>
          <a:lstStyle/>
          <a:p>
            <a:r>
              <a:rPr lang="en-US" dirty="0">
                <a:solidFill>
                  <a:schemeClr val="bg1"/>
                </a:solidFill>
              </a:rPr>
              <a:t>Teoh J. Y. &amp; </a:t>
            </a:r>
            <a:r>
              <a:rPr lang="en-US" dirty="0" err="1">
                <a:solidFill>
                  <a:schemeClr val="bg1"/>
                </a:solidFill>
              </a:rPr>
              <a:t>Iwama</a:t>
            </a:r>
            <a:r>
              <a:rPr lang="en-US" dirty="0">
                <a:solidFill>
                  <a:schemeClr val="bg1"/>
                </a:solidFill>
              </a:rPr>
              <a:t> M. K.</a:t>
            </a:r>
          </a:p>
        </p:txBody>
      </p:sp>
      <p:pic>
        <p:nvPicPr>
          <p:cNvPr id="5" name="Picture 4">
            <a:extLst>
              <a:ext uri="{FF2B5EF4-FFF2-40B4-BE49-F238E27FC236}">
                <a16:creationId xmlns:a16="http://schemas.microsoft.com/office/drawing/2014/main" id="{FBBA60C8-6E8E-59B1-37EE-958AD374F561}"/>
              </a:ext>
            </a:extLst>
          </p:cNvPr>
          <p:cNvPicPr>
            <a:picLocks noChangeAspect="1"/>
          </p:cNvPicPr>
          <p:nvPr/>
        </p:nvPicPr>
        <p:blipFill>
          <a:blip r:embed="rId2"/>
          <a:stretch>
            <a:fillRect/>
          </a:stretch>
        </p:blipFill>
        <p:spPr>
          <a:xfrm>
            <a:off x="0" y="936171"/>
            <a:ext cx="3022600" cy="5921829"/>
          </a:xfrm>
          <a:prstGeom prst="rect">
            <a:avLst/>
          </a:prstGeom>
        </p:spPr>
      </p:pic>
    </p:spTree>
    <p:extLst>
      <p:ext uri="{BB962C8B-B14F-4D97-AF65-F5344CB8AC3E}">
        <p14:creationId xmlns:p14="http://schemas.microsoft.com/office/powerpoint/2010/main" val="268935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DC86-3960-3AC2-5DAF-3627585B7C3E}"/>
              </a:ext>
            </a:extLst>
          </p:cNvPr>
          <p:cNvSpPr>
            <a:spLocks noGrp="1"/>
          </p:cNvSpPr>
          <p:nvPr>
            <p:ph type="title"/>
          </p:nvPr>
        </p:nvSpPr>
        <p:spPr/>
        <p:txBody>
          <a:bodyPr/>
          <a:lstStyle/>
          <a:p>
            <a:r>
              <a:rPr lang="en-US" dirty="0"/>
              <a:t>Five Interrelated Constructs</a:t>
            </a:r>
          </a:p>
        </p:txBody>
      </p:sp>
      <p:sp>
        <p:nvSpPr>
          <p:cNvPr id="3" name="Text Placeholder 2">
            <a:extLst>
              <a:ext uri="{FF2B5EF4-FFF2-40B4-BE49-F238E27FC236}">
                <a16:creationId xmlns:a16="http://schemas.microsoft.com/office/drawing/2014/main" id="{F52BA9CC-2D42-20A2-3903-B5416345CA2F}"/>
              </a:ext>
            </a:extLst>
          </p:cNvPr>
          <p:cNvSpPr>
            <a:spLocks noGrp="1"/>
          </p:cNvSpPr>
          <p:nvPr>
            <p:ph type="body" sz="quarter" idx="10"/>
          </p:nvPr>
        </p:nvSpPr>
        <p:spPr>
          <a:xfrm>
            <a:off x="508000" y="2632075"/>
            <a:ext cx="6132286" cy="3374414"/>
          </a:xfrm>
        </p:spPr>
        <p:txBody>
          <a:bodyPr/>
          <a:lstStyle/>
          <a:p>
            <a:pPr marL="514350" indent="-514350">
              <a:buFont typeface="+mj-lt"/>
              <a:buAutoNum type="arabicPeriod"/>
            </a:pPr>
            <a:r>
              <a:rPr lang="en-US" dirty="0"/>
              <a:t>River Flow – life flow and priorities</a:t>
            </a:r>
          </a:p>
          <a:p>
            <a:pPr marL="514350" indent="-514350">
              <a:buFont typeface="+mj-lt"/>
              <a:buAutoNum type="arabicPeriod"/>
            </a:pPr>
            <a:r>
              <a:rPr lang="en-US" dirty="0"/>
              <a:t>River Banks – environments/contexts social and physical</a:t>
            </a:r>
          </a:p>
          <a:p>
            <a:pPr marL="514350" indent="-514350">
              <a:buFont typeface="+mj-lt"/>
              <a:buAutoNum type="arabicPeriod"/>
            </a:pPr>
            <a:r>
              <a:rPr lang="en-US" dirty="0"/>
              <a:t>Rocks – Obstacles and challenges</a:t>
            </a:r>
          </a:p>
          <a:p>
            <a:pPr marL="514350" indent="-514350">
              <a:buFont typeface="+mj-lt"/>
              <a:buAutoNum type="arabicPeriod"/>
            </a:pPr>
            <a:r>
              <a:rPr lang="en-US" dirty="0"/>
              <a:t>Driftwood – Influencing factors</a:t>
            </a:r>
          </a:p>
          <a:p>
            <a:pPr marL="514350" indent="-514350">
              <a:buFont typeface="+mj-lt"/>
              <a:buAutoNum type="arabicPeriod"/>
            </a:pPr>
            <a:r>
              <a:rPr lang="en-US" dirty="0"/>
              <a:t>Spaces – opportunities for enhancing flow</a:t>
            </a:r>
          </a:p>
        </p:txBody>
      </p:sp>
      <p:pic>
        <p:nvPicPr>
          <p:cNvPr id="5" name="Picture 4">
            <a:extLst>
              <a:ext uri="{FF2B5EF4-FFF2-40B4-BE49-F238E27FC236}">
                <a16:creationId xmlns:a16="http://schemas.microsoft.com/office/drawing/2014/main" id="{1BA1A79E-4115-DA73-F39E-6D188A25062F}"/>
              </a:ext>
            </a:extLst>
          </p:cNvPr>
          <p:cNvPicPr>
            <a:picLocks noChangeAspect="1"/>
          </p:cNvPicPr>
          <p:nvPr/>
        </p:nvPicPr>
        <p:blipFill>
          <a:blip r:embed="rId2"/>
          <a:stretch>
            <a:fillRect/>
          </a:stretch>
        </p:blipFill>
        <p:spPr>
          <a:xfrm>
            <a:off x="6966857" y="2631735"/>
            <a:ext cx="3136900" cy="3374414"/>
          </a:xfrm>
          <a:prstGeom prst="rect">
            <a:avLst/>
          </a:prstGeom>
        </p:spPr>
      </p:pic>
    </p:spTree>
    <p:extLst>
      <p:ext uri="{BB962C8B-B14F-4D97-AF65-F5344CB8AC3E}">
        <p14:creationId xmlns:p14="http://schemas.microsoft.com/office/powerpoint/2010/main" val="173075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ECF4AD-F714-F7C7-124C-2C13E8E49642}"/>
              </a:ext>
            </a:extLst>
          </p:cNvPr>
          <p:cNvSpPr>
            <a:spLocks noGrp="1"/>
          </p:cNvSpPr>
          <p:nvPr>
            <p:ph type="body" sz="quarter" idx="10"/>
          </p:nvPr>
        </p:nvSpPr>
        <p:spPr>
          <a:xfrm>
            <a:off x="366486" y="1401989"/>
            <a:ext cx="11433628" cy="1591582"/>
          </a:xfrm>
        </p:spPr>
        <p:txBody>
          <a:bodyPr/>
          <a:lstStyle/>
          <a:p>
            <a:r>
              <a:rPr lang="en-AU" dirty="0">
                <a:effectLst/>
                <a:latin typeface="Times" pitchFamily="2" charset="0"/>
              </a:rPr>
              <a:t>Like a river where its source represents the beginning of life and its mouth meeting the sea representing the end, the Kawa Model takes into consideration the past, present and future needs of the client.</a:t>
            </a:r>
          </a:p>
          <a:p>
            <a:endParaRPr lang="en-US" dirty="0"/>
          </a:p>
        </p:txBody>
      </p:sp>
      <p:pic>
        <p:nvPicPr>
          <p:cNvPr id="5" name="Picture 4">
            <a:extLst>
              <a:ext uri="{FF2B5EF4-FFF2-40B4-BE49-F238E27FC236}">
                <a16:creationId xmlns:a16="http://schemas.microsoft.com/office/drawing/2014/main" id="{FA1D7E5D-ED63-B235-5FC2-61FEB6EA9D9E}"/>
              </a:ext>
            </a:extLst>
          </p:cNvPr>
          <p:cNvPicPr>
            <a:picLocks noChangeAspect="1"/>
          </p:cNvPicPr>
          <p:nvPr/>
        </p:nvPicPr>
        <p:blipFill>
          <a:blip r:embed="rId2"/>
          <a:stretch>
            <a:fillRect/>
          </a:stretch>
        </p:blipFill>
        <p:spPr>
          <a:xfrm rot="16200000">
            <a:off x="5105540" y="-1502229"/>
            <a:ext cx="1980921" cy="12192001"/>
          </a:xfrm>
          <a:prstGeom prst="rect">
            <a:avLst/>
          </a:prstGeom>
        </p:spPr>
      </p:pic>
    </p:spTree>
    <p:extLst>
      <p:ext uri="{BB962C8B-B14F-4D97-AF65-F5344CB8AC3E}">
        <p14:creationId xmlns:p14="http://schemas.microsoft.com/office/powerpoint/2010/main" val="3619222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8620</TotalTime>
  <Words>655</Words>
  <Application>Microsoft Macintosh PowerPoint</Application>
  <PresentationFormat>Widescreen</PresentationFormat>
  <Paragraphs>58</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Open Sans</vt:lpstr>
      <vt:lpstr>Times</vt:lpstr>
      <vt:lpstr>Office Theme</vt:lpstr>
      <vt:lpstr>Occupational Therapy</vt:lpstr>
      <vt:lpstr>What is Occupational Therapy?</vt:lpstr>
      <vt:lpstr>How is an OT different to other professions?</vt:lpstr>
      <vt:lpstr>How do OTs work?</vt:lpstr>
      <vt:lpstr>PowerPoint Presentation</vt:lpstr>
      <vt:lpstr> </vt:lpstr>
      <vt:lpstr>What is the Kawa Model?</vt:lpstr>
      <vt:lpstr>Five Interrelated Constructs</vt:lpstr>
      <vt:lpstr>PowerPoint Presentation</vt:lpstr>
      <vt:lpstr>Guiding Questions</vt:lpstr>
      <vt:lpstr>Guiding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ActivOT Elise Slavin</dc:creator>
  <cp:lastModifiedBy>Nora English</cp:lastModifiedBy>
  <cp:revision>8</cp:revision>
  <dcterms:created xsi:type="dcterms:W3CDTF">2023-09-28T01:14:45Z</dcterms:created>
  <dcterms:modified xsi:type="dcterms:W3CDTF">2023-10-12T23:13:30Z</dcterms:modified>
</cp:coreProperties>
</file>